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853" r:id="rId2"/>
    <p:sldId id="1029" r:id="rId3"/>
    <p:sldId id="1111" r:id="rId4"/>
    <p:sldId id="1064" r:id="rId5"/>
    <p:sldId id="1065" r:id="rId6"/>
    <p:sldId id="1066" r:id="rId7"/>
    <p:sldId id="1067" r:id="rId8"/>
    <p:sldId id="1068" r:id="rId9"/>
    <p:sldId id="1069" r:id="rId10"/>
    <p:sldId id="1070" r:id="rId11"/>
    <p:sldId id="1071" r:id="rId12"/>
    <p:sldId id="1131" r:id="rId13"/>
    <p:sldId id="1132" r:id="rId14"/>
    <p:sldId id="1072" r:id="rId15"/>
    <p:sldId id="1073" r:id="rId16"/>
    <p:sldId id="1074" r:id="rId17"/>
    <p:sldId id="1076" r:id="rId18"/>
    <p:sldId id="1078" r:id="rId19"/>
    <p:sldId id="1080" r:id="rId20"/>
    <p:sldId id="1081" r:id="rId21"/>
    <p:sldId id="1082" r:id="rId22"/>
    <p:sldId id="1079" r:id="rId23"/>
    <p:sldId id="1091" r:id="rId24"/>
    <p:sldId id="1092" r:id="rId25"/>
    <p:sldId id="1093" r:id="rId26"/>
    <p:sldId id="1094" r:id="rId27"/>
    <p:sldId id="1095" r:id="rId28"/>
    <p:sldId id="1096" r:id="rId29"/>
    <p:sldId id="1097" r:id="rId30"/>
    <p:sldId id="1099" r:id="rId31"/>
    <p:sldId id="1098" r:id="rId32"/>
    <p:sldId id="1100" r:id="rId33"/>
    <p:sldId id="1083" r:id="rId34"/>
    <p:sldId id="1084" r:id="rId35"/>
    <p:sldId id="1085" r:id="rId36"/>
    <p:sldId id="1086" r:id="rId37"/>
    <p:sldId id="1087" r:id="rId38"/>
    <p:sldId id="1088" r:id="rId39"/>
    <p:sldId id="1089" r:id="rId40"/>
    <p:sldId id="1101" r:id="rId41"/>
    <p:sldId id="1102" r:id="rId42"/>
    <p:sldId id="1103" r:id="rId43"/>
    <p:sldId id="1104" r:id="rId44"/>
    <p:sldId id="1105" r:id="rId45"/>
    <p:sldId id="1106" r:id="rId46"/>
    <p:sldId id="1107" r:id="rId47"/>
    <p:sldId id="1108" r:id="rId48"/>
    <p:sldId id="1109" r:id="rId49"/>
    <p:sldId id="1112" r:id="rId50"/>
    <p:sldId id="1030" r:id="rId51"/>
    <p:sldId id="1113" r:id="rId52"/>
    <p:sldId id="1114" r:id="rId53"/>
    <p:sldId id="1115" r:id="rId54"/>
    <p:sldId id="1116" r:id="rId55"/>
    <p:sldId id="1117" r:id="rId56"/>
    <p:sldId id="1118" r:id="rId57"/>
    <p:sldId id="1119" r:id="rId58"/>
    <p:sldId id="1120" r:id="rId59"/>
    <p:sldId id="1121" r:id="rId60"/>
    <p:sldId id="1122" r:id="rId61"/>
    <p:sldId id="1123" r:id="rId62"/>
    <p:sldId id="1124" r:id="rId63"/>
    <p:sldId id="1125" r:id="rId64"/>
    <p:sldId id="1126" r:id="rId65"/>
    <p:sldId id="1127" r:id="rId66"/>
    <p:sldId id="1128" r:id="rId67"/>
    <p:sldId id="1129" r:id="rId68"/>
    <p:sldId id="1133" r:id="rId69"/>
    <p:sldId id="1135" r:id="rId70"/>
    <p:sldId id="1136" r:id="rId71"/>
    <p:sldId id="1134" r:id="rId72"/>
    <p:sldId id="1130" r:id="rId73"/>
    <p:sldId id="1137" r:id="rId74"/>
    <p:sldId id="1142" r:id="rId75"/>
    <p:sldId id="1138" r:id="rId76"/>
    <p:sldId id="1139" r:id="rId77"/>
    <p:sldId id="1140" r:id="rId78"/>
    <p:sldId id="1141" r:id="rId79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68" d="100"/>
          <a:sy n="68" d="100"/>
        </p:scale>
        <p:origin x="11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756242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1616293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49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401321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Vorlesung 3 – CMOS Schaltungen</a:t>
            </a:r>
            <a:br>
              <a:rPr lang="de-DE" altLang="de-DE" dirty="0" smtClean="0"/>
            </a:br>
            <a:r>
              <a:rPr lang="de-DE" altLang="de-DE" dirty="0" smtClean="0"/>
              <a:t>Teil 1: 9.5.2017 (Folien 1-17)</a:t>
            </a:r>
            <a:br>
              <a:rPr lang="de-DE" altLang="de-DE" dirty="0" smtClean="0"/>
            </a:br>
            <a:r>
              <a:rPr lang="de-DE" altLang="de-DE" dirty="0" smtClean="0"/>
              <a:t>Teil 2: 16.5.2017</a:t>
            </a:r>
            <a:r>
              <a:rPr lang="de-DE" altLang="de-DE" dirty="0" smtClean="0"/>
              <a:t> (Folien ab 18)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191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3276600" y="2667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In0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4800600" y="2667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9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 rot="5400000">
            <a:off x="3924300" y="23241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6" name="Gruppieren 65"/>
          <p:cNvGrpSpPr/>
          <p:nvPr/>
        </p:nvGrpSpPr>
        <p:grpSpPr>
          <a:xfrm rot="5400000">
            <a:off x="3924300" y="34671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4800600" y="2971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53" idx="1"/>
          </p:cNvCxnSpPr>
          <p:nvPr/>
        </p:nvCxnSpPr>
        <p:spPr bwMode="auto">
          <a:xfrm flipV="1">
            <a:off x="4572000" y="2971800"/>
            <a:ext cx="5334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191000" y="3581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cxnSp>
        <p:nvCxnSpPr>
          <p:cNvPr id="12" name="Gerade Verbindung 11"/>
          <p:cNvCxnSpPr>
            <a:endCxn id="72" idx="1"/>
          </p:cNvCxnSpPr>
          <p:nvPr/>
        </p:nvCxnSpPr>
        <p:spPr bwMode="auto">
          <a:xfrm flipH="1">
            <a:off x="4572000" y="4114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32766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In1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3276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3276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3657600" y="2362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3200400" y="2667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4404396" y="26670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35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Struktur</a:t>
            </a:r>
          </a:p>
          <a:p>
            <a:r>
              <a:rPr lang="de-DE" dirty="0"/>
              <a:t>P-dotierte Source und Drain (Diffusion). </a:t>
            </a:r>
            <a:r>
              <a:rPr lang="de-DE" dirty="0" smtClean="0"/>
              <a:t>Bereich </a:t>
            </a:r>
            <a:r>
              <a:rPr lang="de-DE" dirty="0"/>
              <a:t>zwischen Source und Drain ist N-Dotiert. </a:t>
            </a:r>
            <a:endParaRPr lang="de-DE" dirty="0" smtClean="0"/>
          </a:p>
          <a:p>
            <a:r>
              <a:rPr lang="de-DE" dirty="0" smtClean="0"/>
              <a:t>Negatives </a:t>
            </a:r>
            <a:r>
              <a:rPr lang="de-DE" dirty="0"/>
              <a:t>Gate – Source Spannung erzeugt die Typinversion im N-Bereich. Elektronen werden abgestoßen und die Löcher an die Silizium/Oxid Oberfläche angezogen. </a:t>
            </a:r>
            <a:r>
              <a:rPr lang="de-DE" dirty="0" smtClean="0"/>
              <a:t>Transistor leitet</a:t>
            </a:r>
          </a:p>
          <a:p>
            <a:r>
              <a:rPr lang="de-DE" dirty="0"/>
              <a:t>Im PMOS ist Source der Kontakt mit höherem Potential.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062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PMOS leitet besser wenn </a:t>
            </a:r>
            <a:r>
              <a:rPr lang="de-DE" dirty="0"/>
              <a:t>sein Source an VDD angeschlossen </a:t>
            </a:r>
            <a:r>
              <a:rPr lang="de-DE" dirty="0" smtClean="0"/>
              <a:t>ist.</a:t>
            </a:r>
          </a:p>
          <a:p>
            <a:r>
              <a:rPr lang="de-DE" dirty="0" smtClean="0"/>
              <a:t>PMOS </a:t>
            </a:r>
            <a:r>
              <a:rPr lang="de-DE" dirty="0"/>
              <a:t>Transistoren kann man </a:t>
            </a:r>
            <a:r>
              <a:rPr lang="de-DE" dirty="0" smtClean="0"/>
              <a:t>mit Pull-Down Widerständen </a:t>
            </a:r>
            <a:r>
              <a:rPr lang="de-DE" dirty="0"/>
              <a:t>kombinieren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PMOS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85401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907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453149" y="4086999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3309542" y="376160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9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PMOS leitet besser wenn sein Source an VDD angeschlossen ist.</a:t>
            </a:r>
          </a:p>
          <a:p>
            <a:r>
              <a:rPr lang="de-DE" dirty="0"/>
              <a:t>PMOS Transistoren kann man mit Pull-Down Widerständen kombinieren.</a:t>
            </a:r>
          </a:p>
          <a:p>
            <a:r>
              <a:rPr lang="de-DE" dirty="0"/>
              <a:t>PMOS Inverter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pSp>
        <p:nvGrpSpPr>
          <p:cNvPr id="14336" name="Gruppieren 14335"/>
          <p:cNvGrpSpPr/>
          <p:nvPr/>
        </p:nvGrpSpPr>
        <p:grpSpPr>
          <a:xfrm>
            <a:off x="3581400" y="3657600"/>
            <a:ext cx="533400" cy="762000"/>
            <a:chOff x="1524000" y="3048000"/>
            <a:chExt cx="533400" cy="762000"/>
          </a:xfrm>
        </p:grpSpPr>
        <p:grpSp>
          <p:nvGrpSpPr>
            <p:cNvPr id="15" name="Gruppieren 1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6" name="Ellipse 2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754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733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733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 bwMode="auto">
          <a:xfrm>
            <a:off x="4038600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>
            <a:endCxn id="89" idx="2"/>
          </p:cNvCxnSpPr>
          <p:nvPr/>
        </p:nvCxnSpPr>
        <p:spPr bwMode="auto">
          <a:xfrm flipV="1">
            <a:off x="4114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21" idx="1"/>
          </p:cNvCxnSpPr>
          <p:nvPr/>
        </p:nvCxnSpPr>
        <p:spPr bwMode="auto">
          <a:xfrm>
            <a:off x="41148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04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114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30480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330522" y="4086999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276600" y="3782199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68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Logische Schaltungen mit NMOS Transistoren und </a:t>
            </a:r>
            <a:r>
              <a:rPr lang="de-DE" dirty="0" err="1"/>
              <a:t>Pullup</a:t>
            </a:r>
            <a:r>
              <a:rPr lang="de-DE" dirty="0"/>
              <a:t>-Widerständen und mit PMOS Transistoren und </a:t>
            </a:r>
            <a:r>
              <a:rPr lang="de-DE" dirty="0" err="1"/>
              <a:t>Pulldown</a:t>
            </a:r>
            <a:r>
              <a:rPr lang="de-DE" dirty="0"/>
              <a:t> Widerständen </a:t>
            </a:r>
            <a:r>
              <a:rPr lang="de-DE" dirty="0" smtClean="0"/>
              <a:t>sind </a:t>
            </a:r>
            <a:r>
              <a:rPr lang="de-DE" dirty="0"/>
              <a:t>möglich</a:t>
            </a:r>
            <a:r>
              <a:rPr lang="de-DE" dirty="0" smtClean="0"/>
              <a:t>.</a:t>
            </a:r>
          </a:p>
          <a:p>
            <a:r>
              <a:rPr lang="de-DE" dirty="0" smtClean="0"/>
              <a:t>RTL-Logik Familie</a:t>
            </a:r>
          </a:p>
          <a:p>
            <a:r>
              <a:rPr lang="de-DE" dirty="0" smtClean="0"/>
              <a:t>Nachteile - </a:t>
            </a:r>
            <a:r>
              <a:rPr lang="de-DE" dirty="0"/>
              <a:t>DC </a:t>
            </a:r>
            <a:r>
              <a:rPr lang="de-DE" dirty="0" smtClean="0"/>
              <a:t>Stromverbrauch</a:t>
            </a:r>
          </a:p>
          <a:p>
            <a:r>
              <a:rPr lang="de-DE" dirty="0" smtClean="0"/>
              <a:t>Man kann R </a:t>
            </a:r>
            <a:r>
              <a:rPr lang="de-DE" dirty="0"/>
              <a:t>vergrößern aber </a:t>
            </a:r>
            <a:r>
              <a:rPr lang="de-DE" dirty="0" smtClean="0"/>
              <a:t>große </a:t>
            </a:r>
            <a:r>
              <a:rPr lang="de-DE" dirty="0"/>
              <a:t>Polysilizium </a:t>
            </a:r>
            <a:r>
              <a:rPr lang="de-DE" dirty="0" smtClean="0"/>
              <a:t>Widerstände </a:t>
            </a:r>
            <a:r>
              <a:rPr lang="de-DE" dirty="0"/>
              <a:t>sind auf einem Chip groß.</a:t>
            </a:r>
          </a:p>
          <a:p>
            <a:r>
              <a:rPr lang="de-DE" dirty="0"/>
              <a:t>Logische Gatter wären langsam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2209799" y="3657600"/>
            <a:ext cx="533400" cy="762000"/>
            <a:chOff x="1524000" y="3048000"/>
            <a:chExt cx="533400" cy="762000"/>
          </a:xfrm>
        </p:grpSpPr>
        <p:grpSp>
          <p:nvGrpSpPr>
            <p:cNvPr id="6" name="Gruppieren 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" name="Ellipse 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6" name="Gerade Verbindung 15"/>
          <p:cNvCxnSpPr/>
          <p:nvPr/>
        </p:nvCxnSpPr>
        <p:spPr bwMode="auto">
          <a:xfrm>
            <a:off x="2383096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3621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362199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438399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 bwMode="auto">
          <a:xfrm>
            <a:off x="2666999" y="48006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20"/>
          <p:cNvCxnSpPr>
            <a:endCxn id="20" idx="2"/>
          </p:cNvCxnSpPr>
          <p:nvPr/>
        </p:nvCxnSpPr>
        <p:spPr bwMode="auto">
          <a:xfrm flipV="1">
            <a:off x="2743199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>
            <a:stCxn id="13" idx="1"/>
          </p:cNvCxnSpPr>
          <p:nvPr/>
        </p:nvCxnSpPr>
        <p:spPr bwMode="auto">
          <a:xfrm>
            <a:off x="27432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1676399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56388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380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638800" y="4572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Gerade Verbindung 56"/>
          <p:cNvCxnSpPr/>
          <p:nvPr/>
        </p:nvCxnSpPr>
        <p:spPr bwMode="auto">
          <a:xfrm flipV="1">
            <a:off x="27432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56388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chteck 58"/>
          <p:cNvSpPr/>
          <p:nvPr/>
        </p:nvSpPr>
        <p:spPr bwMode="auto">
          <a:xfrm>
            <a:off x="5562600" y="4114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667000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5562600" y="4876800"/>
            <a:ext cx="533400" cy="762000"/>
            <a:chOff x="1600200" y="4419600"/>
            <a:chExt cx="533400" cy="762000"/>
          </a:xfrm>
        </p:grpSpPr>
        <p:sp>
          <p:nvSpPr>
            <p:cNvPr id="7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3107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NMOS </a:t>
            </a:r>
            <a:r>
              <a:rPr lang="de-DE" dirty="0"/>
              <a:t>und PMOS Transistoren </a:t>
            </a:r>
            <a:r>
              <a:rPr lang="de-DE" dirty="0" smtClean="0"/>
              <a:t>sind komplementär</a:t>
            </a:r>
          </a:p>
          <a:p>
            <a:r>
              <a:rPr lang="de-DE" dirty="0" smtClean="0"/>
              <a:t>NMOS – GND, PMOS – VDD</a:t>
            </a:r>
          </a:p>
          <a:p>
            <a:r>
              <a:rPr lang="de-DE" dirty="0" smtClean="0"/>
              <a:t>Gates haben verschiedene Polaritäten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Idee: In einem NMOS Inverter den </a:t>
            </a:r>
            <a:r>
              <a:rPr lang="de-DE" dirty="0">
                <a:solidFill>
                  <a:srgbClr val="FF0000"/>
                </a:solidFill>
              </a:rPr>
              <a:t>Widerstand durch den PMOS </a:t>
            </a:r>
            <a:r>
              <a:rPr lang="de-DE" dirty="0" smtClean="0">
                <a:solidFill>
                  <a:srgbClr val="FF0000"/>
                </a:solidFill>
              </a:rPr>
              <a:t>ersetzen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CMOS Inverter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1409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53000" y="5257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23344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15000" y="4572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899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CMOS logische Schaltungen – CMOS Gates</a:t>
            </a:r>
          </a:p>
          <a:p>
            <a:r>
              <a:rPr lang="de-DE" dirty="0" smtClean="0"/>
              <a:t>CMOS – zwei Transistoren PMOS, NMOS</a:t>
            </a:r>
          </a:p>
          <a:p>
            <a:r>
              <a:rPr lang="de-DE" dirty="0"/>
              <a:t>CMOS steht für komplementäre </a:t>
            </a:r>
            <a:r>
              <a:rPr lang="de-DE" dirty="0" err="1"/>
              <a:t>Metal</a:t>
            </a:r>
            <a:r>
              <a:rPr lang="de-DE" dirty="0"/>
              <a:t>-Oxid-Semiconductor </a:t>
            </a:r>
            <a:r>
              <a:rPr lang="de-DE" dirty="0" smtClean="0"/>
              <a:t>Transistoren</a:t>
            </a:r>
          </a:p>
          <a:p>
            <a:r>
              <a:rPr lang="de-DE" dirty="0" smtClean="0"/>
              <a:t>(Name veraltet)</a:t>
            </a:r>
          </a:p>
          <a:p>
            <a:r>
              <a:rPr lang="de-DE" dirty="0" smtClean="0"/>
              <a:t>Kontakte, </a:t>
            </a:r>
            <a:r>
              <a:rPr lang="de-DE" dirty="0"/>
              <a:t>Source, </a:t>
            </a:r>
            <a:r>
              <a:rPr lang="de-DE" dirty="0" smtClean="0"/>
              <a:t>Drain: durch Diffusion erzeugt</a:t>
            </a:r>
          </a:p>
          <a:p>
            <a:r>
              <a:rPr lang="de-DE" dirty="0" smtClean="0"/>
              <a:t>S, D – N/P, </a:t>
            </a:r>
            <a:r>
              <a:rPr lang="de-DE" dirty="0" err="1" smtClean="0"/>
              <a:t>Bulk</a:t>
            </a:r>
            <a:r>
              <a:rPr lang="de-DE" dirty="0" smtClean="0"/>
              <a:t> zwischen, P/N Struktur</a:t>
            </a:r>
          </a:p>
          <a:p>
            <a:r>
              <a:rPr lang="de-DE" dirty="0" smtClean="0"/>
              <a:t>Dotierung </a:t>
            </a:r>
            <a:r>
              <a:rPr lang="de-DE" dirty="0"/>
              <a:t>von Source und Drain bestimmt die Ladungsträger 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und PMOS Transistoren sind komplementär</a:t>
            </a:r>
          </a:p>
          <a:p>
            <a:r>
              <a:rPr lang="de-DE" dirty="0"/>
              <a:t>NMOS – GND, PMOS – VDD</a:t>
            </a:r>
          </a:p>
          <a:p>
            <a:r>
              <a:rPr lang="de-DE" dirty="0"/>
              <a:t>Gates haben verschiedene Polaritäten</a:t>
            </a:r>
          </a:p>
          <a:p>
            <a:r>
              <a:rPr lang="de-DE" dirty="0">
                <a:solidFill>
                  <a:srgbClr val="FF0000"/>
                </a:solidFill>
              </a:rPr>
              <a:t>Idee: In einem NMOS Inverter den Widerstand durch den PMOS ersetzen</a:t>
            </a:r>
          </a:p>
          <a:p>
            <a:r>
              <a:rPr lang="de-DE" dirty="0">
                <a:solidFill>
                  <a:srgbClr val="FF0000"/>
                </a:solidFill>
              </a:rPr>
              <a:t>CMOS </a:t>
            </a:r>
            <a:r>
              <a:rPr lang="de-DE" dirty="0" smtClean="0">
                <a:solidFill>
                  <a:srgbClr val="FF0000"/>
                </a:solidFill>
              </a:rPr>
              <a:t>Inverter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402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593850"/>
          </a:xfrm>
        </p:spPr>
        <p:txBody>
          <a:bodyPr/>
          <a:lstStyle/>
          <a:p>
            <a:r>
              <a:rPr lang="de-DE" dirty="0" smtClean="0"/>
              <a:t>Vorteile:</a:t>
            </a:r>
            <a:endParaRPr lang="de-DE" dirty="0"/>
          </a:p>
          <a:p>
            <a:r>
              <a:rPr lang="de-DE" dirty="0" smtClean="0"/>
              <a:t>Kein DC Strom</a:t>
            </a:r>
          </a:p>
          <a:p>
            <a:r>
              <a:rPr lang="de-DE" dirty="0" smtClean="0"/>
              <a:t>Inverter </a:t>
            </a:r>
            <a:r>
              <a:rPr lang="de-DE" dirty="0"/>
              <a:t>besteht nur aus Transistoren </a:t>
            </a:r>
            <a:r>
              <a:rPr lang="de-DE" dirty="0" smtClean="0"/>
              <a:t>– klein im Layout</a:t>
            </a:r>
          </a:p>
          <a:p>
            <a:r>
              <a:rPr lang="de-DE" dirty="0"/>
              <a:t>Die Umlade-Zeit hängt vom Widerstand des leitenden Transistors und der Ausgangskapazität. Die Transistoren können </a:t>
            </a:r>
            <a:r>
              <a:rPr lang="de-DE" dirty="0" smtClean="0"/>
              <a:t>passend </a:t>
            </a:r>
            <a:r>
              <a:rPr lang="de-DE" dirty="0"/>
              <a:t>dimensioniert </a:t>
            </a:r>
            <a:r>
              <a:rPr lang="de-DE" dirty="0" smtClean="0"/>
              <a:t>werden -&gt; </a:t>
            </a:r>
            <a:r>
              <a:rPr lang="de-DE" dirty="0"/>
              <a:t>die Schaltung </a:t>
            </a:r>
            <a:r>
              <a:rPr lang="de-DE" dirty="0" smtClean="0"/>
              <a:t>ist schnell.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4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81" name="Gruppieren 8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" name="Ellipse 8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1" name="Gerade Verbindung 90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923344" y="5257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49530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723816" y="4572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141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DC (Kennlinie), AC (Geschwindigkeit) Analyse</a:t>
            </a:r>
          </a:p>
          <a:p>
            <a:r>
              <a:rPr lang="de-DE" dirty="0" smtClean="0"/>
              <a:t>Kennlinien</a:t>
            </a:r>
          </a:p>
          <a:p>
            <a:r>
              <a:rPr lang="de-DE" dirty="0" smtClean="0"/>
              <a:t>Spannungsabhängiger Widerstand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48" name="Bogen 47"/>
          <p:cNvSpPr/>
          <p:nvPr/>
        </p:nvSpPr>
        <p:spPr bwMode="auto">
          <a:xfrm rot="16200000">
            <a:off x="1295400" y="3429000"/>
            <a:ext cx="762000" cy="1524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>
            <a:off x="1676400" y="38100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1371600" y="4191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 flipV="1">
            <a:off x="1524000" y="3810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1752600" y="35052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371600" y="5486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1524000" y="5105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17526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523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6553200" y="3733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568624" y="3962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V="1">
            <a:off x="8077200" y="3124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8137313" y="33528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flipV="1">
            <a:off x="7315200" y="3352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7302377" y="3657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6277254" y="25146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V="1">
            <a:off x="6172200" y="2819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5638800" y="28194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4648200" y="2895600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Potentialunterschied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7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8" idx="0"/>
          </p:cNvCxnSpPr>
          <p:nvPr/>
        </p:nvCxnSpPr>
        <p:spPr bwMode="auto">
          <a:xfrm flipV="1">
            <a:off x="914400" y="3276600"/>
            <a:ext cx="228600" cy="876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1371600" y="609600"/>
            <a:ext cx="26670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1066800" y="1219200"/>
            <a:ext cx="1066800" cy="2362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605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&lt; </a:t>
            </a:r>
            <a:r>
              <a:rPr lang="de-DE" dirty="0" err="1"/>
              <a:t>Vth</a:t>
            </a:r>
            <a:r>
              <a:rPr lang="de-DE" dirty="0"/>
              <a:t> der Strom ist null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1752600" y="1371600"/>
            <a:ext cx="30480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871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  <a:p>
            <a:r>
              <a:rPr lang="de-DE" dirty="0"/>
              <a:t>Für </a:t>
            </a:r>
            <a:r>
              <a:rPr lang="de-DE" dirty="0" err="1"/>
              <a:t>Vgs</a:t>
            </a:r>
            <a:r>
              <a:rPr lang="de-DE" dirty="0"/>
              <a:t> &gt; </a:t>
            </a:r>
            <a:r>
              <a:rPr lang="de-DE" dirty="0" err="1"/>
              <a:t>Vds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der Strom ist </a:t>
            </a:r>
            <a:endParaRPr lang="de-DE" dirty="0" smtClean="0"/>
          </a:p>
          <a:p>
            <a:r>
              <a:rPr lang="de-DE" dirty="0" err="1"/>
              <a:t>Ids</a:t>
            </a:r>
            <a:r>
              <a:rPr lang="de-DE" dirty="0"/>
              <a:t> = ½ </a:t>
            </a:r>
            <a:r>
              <a:rPr lang="de-DE" dirty="0" err="1"/>
              <a:t>mu</a:t>
            </a:r>
            <a:r>
              <a:rPr lang="de-DE" dirty="0"/>
              <a:t> Cox W/L 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)^</a:t>
            </a:r>
            <a:r>
              <a:rPr lang="de-DE" dirty="0" smtClean="0"/>
              <a:t>2     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2286000" y="1676400"/>
            <a:ext cx="76200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5959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6858000" y="144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2667000" y="609600"/>
            <a:ext cx="13716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3886200" y="1143000"/>
            <a:ext cx="29718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858000" y="914400"/>
            <a:ext cx="1066800" cy="152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 flipV="1">
            <a:off x="6858000" y="1981200"/>
            <a:ext cx="1066800" cy="34290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768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22860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6934200" y="2209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 flipV="1">
            <a:off x="6934200" y="106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705600" y="17526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09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3716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 flipV="1">
            <a:off x="68580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762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6858000" y="1676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7924800" y="1447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7467600" y="1447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7924800" y="914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7467600" y="76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mit Pfeil 19"/>
          <p:cNvCxnSpPr/>
          <p:nvPr/>
        </p:nvCxnSpPr>
        <p:spPr bwMode="auto">
          <a:xfrm flipH="1">
            <a:off x="6858000" y="762000"/>
            <a:ext cx="609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7010400" y="76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dirty="0"/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6858000" y="1447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7010400" y="1447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6908800" y="1778000"/>
            <a:ext cx="1143000" cy="558800"/>
          </a:xfrm>
          <a:custGeom>
            <a:avLst/>
            <a:gdLst>
              <a:gd name="connsiteX0" fmla="*/ 0 w 1143000"/>
              <a:gd name="connsiteY0" fmla="*/ 355600 h 558800"/>
              <a:gd name="connsiteX1" fmla="*/ 139700 w 1143000"/>
              <a:gd name="connsiteY1" fmla="*/ 558800 h 558800"/>
              <a:gd name="connsiteX2" fmla="*/ 190500 w 1143000"/>
              <a:gd name="connsiteY2" fmla="*/ 266700 h 558800"/>
              <a:gd name="connsiteX3" fmla="*/ 381000 w 1143000"/>
              <a:gd name="connsiteY3" fmla="*/ 495300 h 558800"/>
              <a:gd name="connsiteX4" fmla="*/ 381000 w 1143000"/>
              <a:gd name="connsiteY4" fmla="*/ 215900 h 558800"/>
              <a:gd name="connsiteX5" fmla="*/ 609600 w 1143000"/>
              <a:gd name="connsiteY5" fmla="*/ 25400 h 558800"/>
              <a:gd name="connsiteX6" fmla="*/ 622300 w 1143000"/>
              <a:gd name="connsiteY6" fmla="*/ 266700 h 558800"/>
              <a:gd name="connsiteX7" fmla="*/ 800100 w 1143000"/>
              <a:gd name="connsiteY7" fmla="*/ 165100 h 558800"/>
              <a:gd name="connsiteX8" fmla="*/ 812800 w 1143000"/>
              <a:gd name="connsiteY8" fmla="*/ 0 h 558800"/>
              <a:gd name="connsiteX9" fmla="*/ 1143000 w 1143000"/>
              <a:gd name="connsiteY9" fmla="*/ 635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" h="558800">
                <a:moveTo>
                  <a:pt x="0" y="355600"/>
                </a:moveTo>
                <a:lnTo>
                  <a:pt x="139700" y="558800"/>
                </a:lnTo>
                <a:lnTo>
                  <a:pt x="190500" y="266700"/>
                </a:lnTo>
                <a:lnTo>
                  <a:pt x="381000" y="495300"/>
                </a:lnTo>
                <a:lnTo>
                  <a:pt x="381000" y="215900"/>
                </a:lnTo>
                <a:lnTo>
                  <a:pt x="609600" y="25400"/>
                </a:lnTo>
                <a:lnTo>
                  <a:pt x="622300" y="266700"/>
                </a:lnTo>
                <a:lnTo>
                  <a:pt x="800100" y="165100"/>
                </a:lnTo>
                <a:lnTo>
                  <a:pt x="812800" y="0"/>
                </a:lnTo>
                <a:lnTo>
                  <a:pt x="1143000" y="6350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>
            <a:endCxn id="4" idx="0"/>
          </p:cNvCxnSpPr>
          <p:nvPr/>
        </p:nvCxnSpPr>
        <p:spPr bwMode="auto">
          <a:xfrm>
            <a:off x="1828800" y="1219200"/>
            <a:ext cx="50800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9261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838200" y="26670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5867400" y="31242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4114800" y="31242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5105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3352800" y="26670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3200400" y="31242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2438400" y="26670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2438400" y="26670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438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438400" y="2667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828800" y="3048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438400" y="3429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00400" y="3886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200400" y="3124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60198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2004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209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1447800" y="3429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7818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781800" y="3886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3170311" y="3581400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P-dotiert Si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243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SiO2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4038600" y="2590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4212641" y="1828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4343400" y="25908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5867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51054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343400" y="2590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4343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4457700" y="24765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2438400" y="26670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3962400" y="1981200"/>
            <a:ext cx="1905000" cy="1066800"/>
            <a:chOff x="6477000" y="1143000"/>
            <a:chExt cx="1905000" cy="10668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>
              <a:stCxn id="93" idx="3"/>
            </p:cNvCxnSpPr>
            <p:nvPr/>
          </p:nvCxnSpPr>
          <p:spPr bwMode="auto">
            <a:xfrm flipH="1" flipV="1">
              <a:off x="6477000" y="1524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 flipH="1" flipV="1">
              <a:off x="6477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H="1" flipV="1">
              <a:off x="7239000" y="1143000"/>
              <a:ext cx="384175" cy="23177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5105400" y="30480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974032" y="2743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868626" y="2743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27513" y="27432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892830" y="22860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6903057" y="31242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Feld-Oxid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1752600" y="40386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133600" y="4267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116"/>
          <p:cNvCxnSpPr/>
          <p:nvPr/>
        </p:nvCxnSpPr>
        <p:spPr bwMode="auto">
          <a:xfrm>
            <a:off x="1828800" y="2667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1065371" y="2362200"/>
            <a:ext cx="1217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Aktiver Bereich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16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4648200" y="533400"/>
            <a:ext cx="9144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5486400" y="1219200"/>
            <a:ext cx="2362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486400" y="1219200"/>
            <a:ext cx="205740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hteck 77"/>
          <p:cNvSpPr/>
          <p:nvPr/>
        </p:nvSpPr>
        <p:spPr bwMode="auto">
          <a:xfrm>
            <a:off x="6019800" y="5486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7924800" y="4114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6858000" y="4572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 flipV="1">
            <a:off x="6858000" y="4876800"/>
            <a:ext cx="7620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>
            <a:stCxn id="78" idx="3"/>
          </p:cNvCxnSpPr>
          <p:nvPr/>
        </p:nvCxnSpPr>
        <p:spPr bwMode="auto">
          <a:xfrm flipV="1">
            <a:off x="6858000" y="4876800"/>
            <a:ext cx="7620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620000" y="4114800"/>
            <a:ext cx="304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mit Pfeil 14339"/>
          <p:cNvCxnSpPr/>
          <p:nvPr/>
        </p:nvCxnSpPr>
        <p:spPr bwMode="auto">
          <a:xfrm flipH="1" flipV="1">
            <a:off x="2514600" y="3505200"/>
            <a:ext cx="464820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60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err="1"/>
              <a:t>Ids</a:t>
            </a:r>
            <a:r>
              <a:rPr lang="de-DE" dirty="0"/>
              <a:t> = </a:t>
            </a:r>
            <a:r>
              <a:rPr lang="de-DE" dirty="0" err="1"/>
              <a:t>mu</a:t>
            </a:r>
            <a:r>
              <a:rPr lang="de-DE" dirty="0"/>
              <a:t> Cox W/L ((</a:t>
            </a:r>
            <a:r>
              <a:rPr lang="de-DE" dirty="0" err="1"/>
              <a:t>Vgs</a:t>
            </a:r>
            <a:r>
              <a:rPr lang="de-DE" dirty="0"/>
              <a:t> - </a:t>
            </a:r>
            <a:r>
              <a:rPr lang="de-DE" dirty="0" err="1"/>
              <a:t>Vth</a:t>
            </a:r>
            <a:r>
              <a:rPr lang="de-DE" dirty="0"/>
              <a:t>) </a:t>
            </a:r>
            <a:r>
              <a:rPr lang="de-DE" dirty="0" err="1"/>
              <a:t>Vds</a:t>
            </a:r>
            <a:r>
              <a:rPr lang="de-DE" dirty="0"/>
              <a:t> – Vds^2 / 2</a:t>
            </a:r>
            <a:r>
              <a:rPr lang="de-DE" dirty="0" smtClean="0"/>
              <a:t>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278697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5257800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334000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563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 flipH="1">
            <a:off x="4572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" name="Gruppieren 30"/>
          <p:cNvGrpSpPr/>
          <p:nvPr/>
        </p:nvGrpSpPr>
        <p:grpSpPr>
          <a:xfrm>
            <a:off x="5105400" y="4876800"/>
            <a:ext cx="533400" cy="762000"/>
            <a:chOff x="1600200" y="4419600"/>
            <a:chExt cx="533400" cy="762000"/>
          </a:xfrm>
        </p:grpSpPr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uppieren 43"/>
          <p:cNvGrpSpPr/>
          <p:nvPr/>
        </p:nvGrpSpPr>
        <p:grpSpPr>
          <a:xfrm>
            <a:off x="5105400" y="4114800"/>
            <a:ext cx="533400" cy="762000"/>
            <a:chOff x="1524000" y="3048000"/>
            <a:chExt cx="533400" cy="762000"/>
          </a:xfrm>
        </p:grpSpPr>
        <p:grpSp>
          <p:nvGrpSpPr>
            <p:cNvPr id="57" name="Gruppieren 56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0" name="Ellipse 5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9" name="Gerade Verbindung 68"/>
          <p:cNvCxnSpPr/>
          <p:nvPr/>
        </p:nvCxnSpPr>
        <p:spPr bwMode="auto">
          <a:xfrm>
            <a:off x="51054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6019800" y="2057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7924800" y="18288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858000" y="11430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14335"/>
          <p:cNvCxnSpPr/>
          <p:nvPr/>
        </p:nvCxnSpPr>
        <p:spPr bwMode="auto">
          <a:xfrm flipV="1">
            <a:off x="6858000" y="1828800"/>
            <a:ext cx="1066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stCxn id="21" idx="3"/>
          </p:cNvCxnSpPr>
          <p:nvPr/>
        </p:nvCxnSpPr>
        <p:spPr bwMode="auto">
          <a:xfrm flipV="1">
            <a:off x="6858000" y="1905000"/>
            <a:ext cx="1066800" cy="342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Rechteck 82"/>
          <p:cNvSpPr/>
          <p:nvPr/>
        </p:nvSpPr>
        <p:spPr bwMode="auto">
          <a:xfrm>
            <a:off x="6019800" y="34290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924800" y="2819400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6858000" y="2514600"/>
            <a:ext cx="1066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 flipV="1">
            <a:off x="6858000" y="2819400"/>
            <a:ext cx="10668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>
            <a:stCxn id="83" idx="3"/>
          </p:cNvCxnSpPr>
          <p:nvPr/>
        </p:nvCxnSpPr>
        <p:spPr bwMode="auto">
          <a:xfrm flipV="1">
            <a:off x="6858000" y="2819400"/>
            <a:ext cx="1066800" cy="800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858000" y="2819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Ellipse 5"/>
          <p:cNvSpPr/>
          <p:nvPr/>
        </p:nvSpPr>
        <p:spPr bwMode="auto">
          <a:xfrm>
            <a:off x="1828800" y="5334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53249" y="1981200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Q=C*</a:t>
            </a:r>
            <a:r>
              <a:rPr lang="de-DE" dirty="0" err="1" smtClean="0"/>
              <a:t>Vgs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2286000" y="1219200"/>
            <a:ext cx="4724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7391400" y="1295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3" name="Gerade Verbindung 14342"/>
          <p:cNvCxnSpPr/>
          <p:nvPr/>
        </p:nvCxnSpPr>
        <p:spPr bwMode="auto">
          <a:xfrm flipH="1">
            <a:off x="71628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H="1">
            <a:off x="7162800" y="160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391400" y="160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252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Man kann den Leitwert des Transistors erhöhen indem man W/L erhöht</a:t>
            </a:r>
            <a:r>
              <a:rPr lang="de-DE" dirty="0" smtClean="0"/>
              <a:t>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Mobilität </a:t>
            </a:r>
            <a:r>
              <a:rPr lang="de-DE" dirty="0">
                <a:solidFill>
                  <a:srgbClr val="FF0000"/>
                </a:solidFill>
              </a:rPr>
              <a:t>der Löcher ist etwa 2x niedriger, deshalb leitet ein PMOS mit gleichem W/L Verhältnis etwa 2x schlechter. </a:t>
            </a:r>
            <a:r>
              <a:rPr lang="de-DE" dirty="0"/>
              <a:t>Das soll beim Design berücksichtigt werden.</a:t>
            </a: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89744" y="4191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66800" y="28194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" y="4572000"/>
            <a:ext cx="710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41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Inverter: folgendes </a:t>
            </a:r>
            <a:r>
              <a:rPr lang="de-DE" dirty="0"/>
              <a:t>gilt</a:t>
            </a:r>
            <a:r>
              <a:rPr lang="de-DE" dirty="0" smtClean="0"/>
              <a:t>:</a:t>
            </a:r>
          </a:p>
          <a:p>
            <a:r>
              <a:rPr lang="de-DE" dirty="0" err="1"/>
              <a:t>Vds</a:t>
            </a:r>
            <a:r>
              <a:rPr lang="de-DE" dirty="0"/>
              <a:t> des NMOS </a:t>
            </a:r>
            <a:r>
              <a:rPr lang="de-DE" dirty="0" err="1" smtClean="0"/>
              <a:t>Transistos</a:t>
            </a:r>
            <a:r>
              <a:rPr lang="de-DE" dirty="0" smtClean="0"/>
              <a:t> = </a:t>
            </a:r>
            <a:r>
              <a:rPr lang="de-DE" dirty="0" err="1"/>
              <a:t>Vout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err="1" smtClean="0"/>
              <a:t>Vgs</a:t>
            </a:r>
            <a:r>
              <a:rPr lang="de-DE" dirty="0" smtClean="0"/>
              <a:t> </a:t>
            </a:r>
            <a:r>
              <a:rPr lang="de-DE" dirty="0"/>
              <a:t>des NMOS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Vin.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Vds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</a:t>
            </a:r>
            <a:r>
              <a:rPr lang="de-DE" dirty="0" err="1" smtClean="0"/>
              <a:t>Vout</a:t>
            </a:r>
            <a:r>
              <a:rPr lang="de-DE" dirty="0"/>
              <a:t>. </a:t>
            </a:r>
          </a:p>
          <a:p>
            <a:r>
              <a:rPr lang="de-DE" dirty="0" smtClean="0"/>
              <a:t>|</a:t>
            </a:r>
            <a:r>
              <a:rPr lang="de-DE" dirty="0" err="1" smtClean="0"/>
              <a:t>Vgs</a:t>
            </a:r>
            <a:r>
              <a:rPr lang="de-DE" dirty="0" smtClean="0"/>
              <a:t>| </a:t>
            </a:r>
            <a:r>
              <a:rPr lang="de-DE" dirty="0"/>
              <a:t>des </a:t>
            </a:r>
            <a:r>
              <a:rPr lang="de-DE" dirty="0" smtClean="0"/>
              <a:t>PMOS </a:t>
            </a:r>
            <a:r>
              <a:rPr lang="de-DE" dirty="0" err="1"/>
              <a:t>Transistos</a:t>
            </a:r>
            <a:r>
              <a:rPr lang="de-DE" dirty="0"/>
              <a:t> = </a:t>
            </a:r>
            <a:r>
              <a:rPr lang="de-DE" dirty="0" smtClean="0"/>
              <a:t>VDD-Vin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Bogen 7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2438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1801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20574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1459138" y="41910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15240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1089820" y="28194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0574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cxnSp>
        <p:nvCxnSpPr>
          <p:cNvPr id="19" name="Gerade Verbindung 18"/>
          <p:cNvCxnSpPr>
            <a:endCxn id="71" idx="0"/>
          </p:cNvCxnSpPr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rot="10800000">
            <a:off x="48768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56420" y="45720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46482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 flipV="1">
            <a:off x="46482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4419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46482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3434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65021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6172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5913944" y="4191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5029200" y="3200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mit Pfeil 92"/>
          <p:cNvCxnSpPr/>
          <p:nvPr/>
        </p:nvCxnSpPr>
        <p:spPr bwMode="auto">
          <a:xfrm>
            <a:off x="5638800" y="2971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868069" y="28194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5791200" y="32004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cxnSp>
        <p:nvCxnSpPr>
          <p:cNvPr id="96" name="Gerade Verbindung 95"/>
          <p:cNvCxnSpPr>
            <a:endCxn id="90" idx="0"/>
          </p:cNvCxnSpPr>
          <p:nvPr/>
        </p:nvCxnSpPr>
        <p:spPr bwMode="auto">
          <a:xfrm>
            <a:off x="46482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4058470" y="4572000"/>
            <a:ext cx="903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VDD</a:t>
            </a:r>
            <a:endParaRPr lang="de-DE" dirty="0"/>
          </a:p>
        </p:txBody>
      </p:sp>
      <p:cxnSp>
        <p:nvCxnSpPr>
          <p:cNvPr id="99" name="Gerade Verbindung mit Pfeil 98"/>
          <p:cNvCxnSpPr/>
          <p:nvPr/>
        </p:nvCxnSpPr>
        <p:spPr bwMode="auto">
          <a:xfrm rot="10800000">
            <a:off x="1219200" y="4191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965200" y="4432300"/>
            <a:ext cx="1422400" cy="1099599"/>
          </a:xfrm>
          <a:custGeom>
            <a:avLst/>
            <a:gdLst>
              <a:gd name="connsiteX0" fmla="*/ 0 w 1422400"/>
              <a:gd name="connsiteY0" fmla="*/ 0 h 1099599"/>
              <a:gd name="connsiteX1" fmla="*/ 901700 w 1422400"/>
              <a:gd name="connsiteY1" fmla="*/ 1092200 h 1099599"/>
              <a:gd name="connsiteX2" fmla="*/ 1422400 w 1422400"/>
              <a:gd name="connsiteY2" fmla="*/ 393700 h 1099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1099599">
                <a:moveTo>
                  <a:pt x="0" y="0"/>
                </a:moveTo>
                <a:cubicBezTo>
                  <a:pt x="332316" y="513291"/>
                  <a:pt x="664633" y="1026583"/>
                  <a:pt x="901700" y="1092200"/>
                </a:cubicBezTo>
                <a:cubicBezTo>
                  <a:pt x="1138767" y="1157817"/>
                  <a:pt x="1280583" y="775758"/>
                  <a:pt x="1422400" y="3937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7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6858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867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260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&lt; </a:t>
            </a:r>
            <a:r>
              <a:rPr lang="de-DE" dirty="0" err="1"/>
              <a:t>Vth</a:t>
            </a:r>
            <a:r>
              <a:rPr lang="de-DE" dirty="0"/>
              <a:t>, leitet der NMOS nicht und </a:t>
            </a:r>
            <a:r>
              <a:rPr lang="de-DE" dirty="0" err="1"/>
              <a:t>Vout</a:t>
            </a:r>
            <a:r>
              <a:rPr lang="de-DE" dirty="0"/>
              <a:t> = VDD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5400000" flipH="1">
            <a:off x="876300" y="3086100"/>
            <a:ext cx="9144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914400" y="37338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2362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248400" y="2590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9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371600" y="30480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505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391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0322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Für Vin &gt; VDD – </a:t>
            </a:r>
            <a:r>
              <a:rPr lang="de-DE" dirty="0" err="1"/>
              <a:t>Vth</a:t>
            </a:r>
            <a:r>
              <a:rPr lang="de-DE" dirty="0"/>
              <a:t> leitet der PMOS nicht und </a:t>
            </a:r>
            <a:r>
              <a:rPr lang="de-DE" dirty="0" err="1"/>
              <a:t>Vout</a:t>
            </a:r>
            <a:r>
              <a:rPr lang="de-DE" dirty="0"/>
              <a:t> = 0.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914400" y="4191000"/>
            <a:ext cx="1519981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485900" y="3086100"/>
            <a:ext cx="1066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6576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8382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Ellipse 22"/>
          <p:cNvSpPr/>
          <p:nvPr/>
        </p:nvSpPr>
        <p:spPr bwMode="auto">
          <a:xfrm>
            <a:off x="7010400" y="4114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274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Bereich </a:t>
            </a:r>
            <a:r>
              <a:rPr lang="de-DE" dirty="0" err="1"/>
              <a:t>Vth</a:t>
            </a:r>
            <a:r>
              <a:rPr lang="de-DE" dirty="0"/>
              <a:t> &lt; Vin &lt; VDD – </a:t>
            </a:r>
            <a:r>
              <a:rPr lang="de-DE" dirty="0" err="1"/>
              <a:t>Vth</a:t>
            </a:r>
            <a:r>
              <a:rPr lang="de-DE" dirty="0"/>
              <a:t> leiten beide Transistoren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676400" y="3048000"/>
            <a:ext cx="6858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2057400" y="3810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9144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181100" y="3086100"/>
            <a:ext cx="304800" cy="2209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914400" y="40386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6697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>
            <a:off x="5943600" y="26670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NMOS ist Sättigung für </a:t>
            </a:r>
            <a:r>
              <a:rPr lang="de-DE" dirty="0" err="1"/>
              <a:t>Vds</a:t>
            </a:r>
            <a:r>
              <a:rPr lang="de-DE" dirty="0"/>
              <a:t> &gt; </a:t>
            </a:r>
            <a:r>
              <a:rPr lang="de-DE" dirty="0" err="1"/>
              <a:t>Vgs</a:t>
            </a:r>
            <a:r>
              <a:rPr lang="de-DE" dirty="0"/>
              <a:t> – </a:t>
            </a:r>
            <a:r>
              <a:rPr lang="de-DE" dirty="0" err="1"/>
              <a:t>Vth</a:t>
            </a:r>
            <a:r>
              <a:rPr lang="de-DE" dirty="0"/>
              <a:t> gegeben </a:t>
            </a:r>
            <a:r>
              <a:rPr lang="de-DE" dirty="0" smtClean="0"/>
              <a:t>-&gt; </a:t>
            </a:r>
            <a:r>
              <a:rPr lang="de-DE" dirty="0" err="1"/>
              <a:t>Vout</a:t>
            </a:r>
            <a:r>
              <a:rPr lang="de-DE" dirty="0"/>
              <a:t> &gt; Vin – </a:t>
            </a:r>
            <a:r>
              <a:rPr lang="de-DE" dirty="0" err="1"/>
              <a:t>Vth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mit Pfeil 34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38" name="Bogen 37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Bogen 4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6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NMOS leitet Strom (Elektronen) </a:t>
            </a:r>
            <a:r>
              <a:rPr lang="de-DE" dirty="0" smtClean="0"/>
              <a:t>bei einer positiven </a:t>
            </a:r>
            <a:r>
              <a:rPr lang="de-DE" dirty="0"/>
              <a:t>Gate-Source Spannung </a:t>
            </a:r>
            <a:r>
              <a:rPr lang="de-DE" dirty="0" smtClean="0"/>
              <a:t>-&gt; Typinversion </a:t>
            </a:r>
          </a:p>
          <a:p>
            <a:r>
              <a:rPr lang="de-DE" dirty="0" smtClean="0"/>
              <a:t>Löcher </a:t>
            </a:r>
            <a:r>
              <a:rPr lang="de-DE" dirty="0"/>
              <a:t>im P-Bereich werden durch das E-Feld </a:t>
            </a:r>
            <a:r>
              <a:rPr lang="de-DE" dirty="0" smtClean="0"/>
              <a:t>verdrängt, Elektronkanal </a:t>
            </a:r>
            <a:r>
              <a:rPr lang="de-DE" dirty="0"/>
              <a:t>an der Silizium/Oxid Oberfläche </a:t>
            </a:r>
            <a:r>
              <a:rPr lang="de-DE" dirty="0" smtClean="0"/>
              <a:t>erzeugt</a:t>
            </a:r>
          </a:p>
          <a:p>
            <a:r>
              <a:rPr lang="de-DE" dirty="0"/>
              <a:t>NMOS </a:t>
            </a:r>
            <a:r>
              <a:rPr lang="de-DE" dirty="0" smtClean="0"/>
              <a:t>leitet auch wenn </a:t>
            </a:r>
            <a:r>
              <a:rPr lang="de-DE" dirty="0"/>
              <a:t>Drain höheres Potential als Gate hat. Wichtig ist nur </a:t>
            </a:r>
            <a:r>
              <a:rPr lang="de-DE" dirty="0" err="1" smtClean="0"/>
              <a:t>Vgs</a:t>
            </a:r>
            <a:r>
              <a:rPr lang="de-DE" dirty="0" smtClean="0"/>
              <a:t> &gt; </a:t>
            </a:r>
            <a:r>
              <a:rPr lang="de-DE" dirty="0" err="1" smtClean="0"/>
              <a:t>Vth</a:t>
            </a:r>
            <a:endParaRPr lang="de-DE" dirty="0" smtClean="0"/>
          </a:p>
          <a:p>
            <a:r>
              <a:rPr lang="de-DE" dirty="0" smtClean="0"/>
              <a:t>Transistorschwelle </a:t>
            </a:r>
            <a:r>
              <a:rPr lang="de-DE" dirty="0" err="1" smtClean="0"/>
              <a:t>Vth</a:t>
            </a:r>
            <a:r>
              <a:rPr lang="de-DE" dirty="0" smtClean="0"/>
              <a:t> ist die </a:t>
            </a:r>
            <a:r>
              <a:rPr lang="de-DE" dirty="0"/>
              <a:t>minimale Gate Source Spannung die den Transistor einschaltet. Diese Spannung ist fast immer im Bereich 0.3 – 0.5V.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487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winkliges Dreieck 17"/>
          <p:cNvSpPr/>
          <p:nvPr/>
        </p:nvSpPr>
        <p:spPr bwMode="auto">
          <a:xfrm rot="5400000" flipH="1" flipV="1">
            <a:off x="5943600" y="1981200"/>
            <a:ext cx="1905000" cy="1905000"/>
          </a:xfrm>
          <a:prstGeom prst="rt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/>
              <a:t>Für PMOS haben wir Sättigung wenn |</a:t>
            </a:r>
            <a:r>
              <a:rPr lang="de-DE" dirty="0" err="1"/>
              <a:t>Vds</a:t>
            </a:r>
            <a:r>
              <a:rPr lang="de-DE" dirty="0"/>
              <a:t>| &gt; |</a:t>
            </a:r>
            <a:r>
              <a:rPr lang="de-DE" dirty="0" err="1"/>
              <a:t>Vgs</a:t>
            </a:r>
            <a:r>
              <a:rPr lang="de-DE" dirty="0"/>
              <a:t>| – |</a:t>
            </a:r>
            <a:r>
              <a:rPr lang="de-DE" dirty="0" err="1"/>
              <a:t>Vth</a:t>
            </a:r>
            <a:r>
              <a:rPr lang="de-DE" dirty="0"/>
              <a:t>| </a:t>
            </a:r>
            <a:r>
              <a:rPr lang="de-DE" dirty="0" smtClean="0"/>
              <a:t>-&gt; </a:t>
            </a:r>
            <a:r>
              <a:rPr lang="de-DE" dirty="0" err="1" smtClean="0"/>
              <a:t>Vout</a:t>
            </a:r>
            <a:r>
              <a:rPr lang="de-DE" dirty="0" smtClean="0"/>
              <a:t> </a:t>
            </a:r>
            <a:r>
              <a:rPr lang="de-DE" dirty="0"/>
              <a:t>&lt; Vin + </a:t>
            </a:r>
            <a:r>
              <a:rPr lang="de-DE" dirty="0" err="1"/>
              <a:t>Vth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9" name="Bogen 2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Ellipse 30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Bogen 31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Ellipse 33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7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Kennlinie ist besonders steil im Bereich wo beide Transistoren in Sättigung </a:t>
            </a:r>
            <a:r>
              <a:rPr lang="de-DE" dirty="0" smtClean="0"/>
              <a:t>sind</a:t>
            </a:r>
          </a:p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1910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9144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30480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2768329" y="4191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Bogen 78"/>
          <p:cNvSpPr/>
          <p:nvPr/>
        </p:nvSpPr>
        <p:spPr bwMode="auto">
          <a:xfrm rot="16200000">
            <a:off x="1104900" y="3695700"/>
            <a:ext cx="685800" cy="1066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H="1">
            <a:off x="14478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14478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Bogen 20"/>
          <p:cNvSpPr/>
          <p:nvPr/>
        </p:nvSpPr>
        <p:spPr bwMode="auto">
          <a:xfrm rot="5400000" flipH="1">
            <a:off x="1600200" y="3657600"/>
            <a:ext cx="609600" cy="1066800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1524000" y="3886200"/>
            <a:ext cx="381000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6934200" y="4114800"/>
            <a:ext cx="1524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Ellipse 39"/>
          <p:cNvSpPr/>
          <p:nvPr/>
        </p:nvSpPr>
        <p:spPr bwMode="auto">
          <a:xfrm>
            <a:off x="66294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6629400" y="3048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32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9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41910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2286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4191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4191000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3200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26670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5943600" y="19050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5943600" y="25908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6705600" y="25908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31242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3429000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2667000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 flipV="1">
            <a:off x="6553200" y="3276600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rot="16200000" flipV="1">
            <a:off x="5676900" y="2781300"/>
            <a:ext cx="9906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Bogen 18"/>
          <p:cNvSpPr/>
          <p:nvPr/>
        </p:nvSpPr>
        <p:spPr bwMode="auto">
          <a:xfrm rot="16200000" flipH="1">
            <a:off x="6743700" y="3543301"/>
            <a:ext cx="4572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 flipH="1">
            <a:off x="6705600" y="3657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162800" y="3352800"/>
            <a:ext cx="1151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gleich</a:t>
            </a:r>
            <a:endParaRPr lang="de-DE" dirty="0"/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5334000" y="3657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114800" y="3352800"/>
            <a:ext cx="1709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</a:t>
            </a:r>
            <a:r>
              <a:rPr lang="de-DE" dirty="0" smtClean="0"/>
              <a:t> W/L NMOS größer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0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die </a:t>
            </a:r>
            <a:r>
              <a:rPr lang="de-DE" dirty="0" smtClean="0"/>
              <a:t>Kennlinie ist stark nichtlinear – es ist in Ordnung weil…</a:t>
            </a:r>
          </a:p>
          <a:p>
            <a:r>
              <a:rPr lang="de-DE" dirty="0" smtClean="0"/>
              <a:t>wir möchten, </a:t>
            </a:r>
            <a:r>
              <a:rPr lang="de-DE" dirty="0"/>
              <a:t>dass für den Eingang </a:t>
            </a:r>
            <a:r>
              <a:rPr lang="de-DE" dirty="0" smtClean="0"/>
              <a:t>= 1, der </a:t>
            </a:r>
            <a:r>
              <a:rPr lang="de-DE" dirty="0"/>
              <a:t>Ausgang auf jeden Fall logische 0 ist.</a:t>
            </a:r>
          </a:p>
          <a:p>
            <a:r>
              <a:rPr lang="de-DE" dirty="0" smtClean="0"/>
              <a:t>wenn der </a:t>
            </a:r>
            <a:r>
              <a:rPr lang="de-DE" dirty="0"/>
              <a:t>Eingang </a:t>
            </a:r>
            <a:r>
              <a:rPr lang="de-DE" dirty="0" smtClean="0"/>
              <a:t>= 0, </a:t>
            </a:r>
            <a:r>
              <a:rPr lang="de-DE" dirty="0"/>
              <a:t>sollte Ausgang logische 1 ist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3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117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123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V="1">
            <a:off x="6705600" y="5057001"/>
            <a:ext cx="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Bogen 27"/>
          <p:cNvSpPr/>
          <p:nvPr/>
        </p:nvSpPr>
        <p:spPr bwMode="auto">
          <a:xfrm rot="16200000" flipH="1">
            <a:off x="6781800" y="5361801"/>
            <a:ext cx="685800" cy="8382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 rot="16200000" flipV="1">
            <a:off x="5943600" y="4599801"/>
            <a:ext cx="762000" cy="762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1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6172200" y="4572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72390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038600" y="4419600"/>
            <a:ext cx="113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margin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4876800" y="4724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5145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086600" y="6019800"/>
            <a:ext cx="381000" cy="1040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943600" y="4599801"/>
            <a:ext cx="381000" cy="4839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6324600" y="4648200"/>
            <a:ext cx="762000" cy="13716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6629400" y="5029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2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Wie definieren wir die logische Niveaus?</a:t>
            </a:r>
          </a:p>
          <a:p>
            <a:r>
              <a:rPr lang="de-DE" dirty="0"/>
              <a:t>Logische </a:t>
            </a:r>
            <a:r>
              <a:rPr lang="de-DE" dirty="0" smtClean="0"/>
              <a:t>eins - z.B</a:t>
            </a:r>
            <a:r>
              <a:rPr lang="de-DE" dirty="0"/>
              <a:t>. </a:t>
            </a:r>
            <a:r>
              <a:rPr lang="de-DE" dirty="0" smtClean="0"/>
              <a:t>V </a:t>
            </a:r>
            <a:r>
              <a:rPr lang="de-DE" dirty="0"/>
              <a:t>&gt; VDD –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Logische </a:t>
            </a:r>
            <a:r>
              <a:rPr lang="de-DE" dirty="0"/>
              <a:t>Null als V &lt; </a:t>
            </a:r>
            <a:r>
              <a:rPr lang="de-DE" dirty="0" err="1"/>
              <a:t>Vth</a:t>
            </a:r>
            <a:r>
              <a:rPr lang="de-DE" dirty="0"/>
              <a:t>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5943600" y="61238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5410200" y="4218801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5943600" y="4572000"/>
            <a:ext cx="1447800" cy="155180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336669" y="6123801"/>
            <a:ext cx="403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cxnSp>
        <p:nvCxnSpPr>
          <p:cNvPr id="39" name="Gerade Verbindung mit Pfeil 38"/>
          <p:cNvCxnSpPr/>
          <p:nvPr/>
        </p:nvCxnSpPr>
        <p:spPr bwMode="auto">
          <a:xfrm rot="16200000" flipV="1">
            <a:off x="4953000" y="5133201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 flipV="1">
            <a:off x="6324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7086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74676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bgerundetes Rechteck 5"/>
          <p:cNvSpPr/>
          <p:nvPr/>
        </p:nvSpPr>
        <p:spPr bwMode="auto">
          <a:xfrm>
            <a:off x="5943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7086600" y="35052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019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2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3" name="Abgerundetes Rechteck 22"/>
          <p:cNvSpPr/>
          <p:nvPr/>
        </p:nvSpPr>
        <p:spPr bwMode="auto">
          <a:xfrm rot="16200000">
            <a:off x="6629400" y="3200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Abgerundetes Rechteck 23"/>
          <p:cNvSpPr/>
          <p:nvPr/>
        </p:nvSpPr>
        <p:spPr bwMode="auto">
          <a:xfrm rot="16200000">
            <a:off x="6629400" y="4343400"/>
            <a:ext cx="3810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6542231" y="50292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Schelcht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172200" y="4876800"/>
            <a:ext cx="2286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7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uppieren 109"/>
          <p:cNvGrpSpPr/>
          <p:nvPr/>
        </p:nvGrpSpPr>
        <p:grpSpPr>
          <a:xfrm>
            <a:off x="-609600" y="2362200"/>
            <a:ext cx="7543800" cy="1600200"/>
            <a:chOff x="838200" y="2667000"/>
            <a:chExt cx="7543800" cy="1600200"/>
          </a:xfrm>
        </p:grpSpPr>
        <p:grpSp>
          <p:nvGrpSpPr>
            <p:cNvPr id="159" name="Gruppieren 158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63" name="Parallelogramm 162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Freihandform 161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0" name="Flussdiagramm: Prozess 159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11" name="Flussdiagramm: Prozess 110"/>
          <p:cNvSpPr/>
          <p:nvPr/>
        </p:nvSpPr>
        <p:spPr bwMode="auto">
          <a:xfrm>
            <a:off x="4419600" y="28194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Parallelogramm 112"/>
          <p:cNvSpPr/>
          <p:nvPr/>
        </p:nvSpPr>
        <p:spPr bwMode="auto">
          <a:xfrm flipH="1">
            <a:off x="3657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Parallelogramm 113"/>
          <p:cNvSpPr/>
          <p:nvPr/>
        </p:nvSpPr>
        <p:spPr bwMode="auto">
          <a:xfrm flipH="1">
            <a:off x="1905000" y="2362200"/>
            <a:ext cx="17526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7" name="Parallelogramm 116"/>
          <p:cNvSpPr/>
          <p:nvPr/>
        </p:nvSpPr>
        <p:spPr bwMode="auto">
          <a:xfrm flipH="1">
            <a:off x="990600" y="23622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Flussdiagramm: Prozess 111"/>
          <p:cNvSpPr/>
          <p:nvPr/>
        </p:nvSpPr>
        <p:spPr bwMode="auto">
          <a:xfrm>
            <a:off x="2667000" y="2819400"/>
            <a:ext cx="9906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Flussdiagramm: Prozess 114"/>
          <p:cNvSpPr/>
          <p:nvPr/>
        </p:nvSpPr>
        <p:spPr bwMode="auto">
          <a:xfrm>
            <a:off x="1752600" y="28194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Freihandform 115"/>
          <p:cNvSpPr/>
          <p:nvPr/>
        </p:nvSpPr>
        <p:spPr bwMode="auto">
          <a:xfrm>
            <a:off x="990600" y="23622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990600" y="2362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81000" y="27432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990600" y="3124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1752600" y="3581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5334000" y="2819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1752600" y="28194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45720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7526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H="1">
            <a:off x="762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0" y="3124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H="1">
            <a:off x="5334000" y="3581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334000" y="35814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1781469" y="3276600"/>
            <a:ext cx="826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N-Wanne</a:t>
            </a:r>
            <a:endParaRPr lang="de-DE" dirty="0"/>
          </a:p>
        </p:txBody>
      </p:sp>
      <p:sp>
        <p:nvSpPr>
          <p:cNvPr id="136" name="Parallelogramm 135"/>
          <p:cNvSpPr/>
          <p:nvPr/>
        </p:nvSpPr>
        <p:spPr bwMode="auto">
          <a:xfrm flipH="1">
            <a:off x="2895600" y="22860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4419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3657600" y="2743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2895600" y="2286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2895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Parallelogramm 140"/>
          <p:cNvSpPr/>
          <p:nvPr/>
        </p:nvSpPr>
        <p:spPr bwMode="auto">
          <a:xfrm rot="5400000">
            <a:off x="3009900" y="21717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2" name="Gerade Verbindung 141"/>
          <p:cNvCxnSpPr/>
          <p:nvPr/>
        </p:nvCxnSpPr>
        <p:spPr bwMode="auto">
          <a:xfrm>
            <a:off x="990600" y="23622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3" name="Gruppieren 142"/>
          <p:cNvGrpSpPr/>
          <p:nvPr/>
        </p:nvGrpSpPr>
        <p:grpSpPr>
          <a:xfrm>
            <a:off x="2895600" y="1905000"/>
            <a:ext cx="1524000" cy="838200"/>
            <a:chOff x="6858000" y="1371600"/>
            <a:chExt cx="1524000" cy="838200"/>
          </a:xfrm>
        </p:grpSpPr>
        <p:sp>
          <p:nvSpPr>
            <p:cNvPr id="149" name="Freihandform 148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Parallelogramm 149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>
              <a:stCxn id="150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>
              <a:stCxn id="149" idx="2"/>
              <a:endCxn id="149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4" name="Flussdiagramm: Prozess 143"/>
          <p:cNvSpPr/>
          <p:nvPr/>
        </p:nvSpPr>
        <p:spPr bwMode="auto">
          <a:xfrm>
            <a:off x="3657600" y="27432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…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/>
              <a:t>Layout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grpSp>
        <p:nvGrpSpPr>
          <p:cNvPr id="64" name="Gruppieren 63"/>
          <p:cNvGrpSpPr/>
          <p:nvPr/>
        </p:nvGrpSpPr>
        <p:grpSpPr>
          <a:xfrm>
            <a:off x="2209800" y="4114800"/>
            <a:ext cx="7543800" cy="1600200"/>
            <a:chOff x="838200" y="2667000"/>
            <a:chExt cx="7543800" cy="1600200"/>
          </a:xfrm>
        </p:grpSpPr>
        <p:grpSp>
          <p:nvGrpSpPr>
            <p:cNvPr id="103" name="Gruppieren 102"/>
            <p:cNvGrpSpPr/>
            <p:nvPr/>
          </p:nvGrpSpPr>
          <p:grpSpPr>
            <a:xfrm>
              <a:off x="838200" y="2667000"/>
              <a:ext cx="7543800" cy="1600200"/>
              <a:chOff x="838200" y="2667000"/>
              <a:chExt cx="7543800" cy="1600200"/>
            </a:xfrm>
          </p:grpSpPr>
          <p:sp>
            <p:nvSpPr>
              <p:cNvPr id="105" name="Parallelogramm 104"/>
              <p:cNvSpPr/>
              <p:nvPr/>
            </p:nvSpPr>
            <p:spPr bwMode="auto">
              <a:xfrm flipH="1">
                <a:off x="2438400" y="2667000"/>
                <a:ext cx="4343400" cy="457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" name="Freihandform 105"/>
              <p:cNvSpPr/>
              <p:nvPr/>
            </p:nvSpPr>
            <p:spPr bwMode="auto">
              <a:xfrm>
                <a:off x="2438400" y="2667000"/>
                <a:ext cx="765175" cy="835025"/>
              </a:xfrm>
              <a:custGeom>
                <a:avLst/>
                <a:gdLst>
                  <a:gd name="connsiteX0" fmla="*/ 0 w 765175"/>
                  <a:gd name="connsiteY0" fmla="*/ 0 h 835025"/>
                  <a:gd name="connsiteX1" fmla="*/ 765175 w 765175"/>
                  <a:gd name="connsiteY1" fmla="*/ 457200 h 835025"/>
                  <a:gd name="connsiteX2" fmla="*/ 765175 w 765175"/>
                  <a:gd name="connsiteY2" fmla="*/ 835025 h 835025"/>
                  <a:gd name="connsiteX3" fmla="*/ 3175 w 765175"/>
                  <a:gd name="connsiteY3" fmla="*/ 381000 h 835025"/>
                  <a:gd name="connsiteX4" fmla="*/ 0 w 765175"/>
                  <a:gd name="connsiteY4" fmla="*/ 0 h 835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175" h="835025">
                    <a:moveTo>
                      <a:pt x="0" y="0"/>
                    </a:moveTo>
                    <a:lnTo>
                      <a:pt x="765175" y="457200"/>
                    </a:lnTo>
                    <a:lnTo>
                      <a:pt x="765175" y="835025"/>
                    </a:lnTo>
                    <a:lnTo>
                      <a:pt x="3175" y="381000"/>
                    </a:lnTo>
                    <a:cubicBezTo>
                      <a:pt x="2117" y="252942"/>
                      <a:pt x="1058" y="124883"/>
                      <a:pt x="0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" name="Parallelogramm 106"/>
              <p:cNvSpPr/>
              <p:nvPr/>
            </p:nvSpPr>
            <p:spPr bwMode="auto">
              <a:xfrm flipH="1">
                <a:off x="838200" y="3048000"/>
                <a:ext cx="7543800" cy="1219200"/>
              </a:xfrm>
              <a:prstGeom prst="parallelogram">
                <a:avLst>
                  <a:gd name="adj" fmla="val 160119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4" name="Flussdiagramm: Prozess 103"/>
            <p:cNvSpPr/>
            <p:nvPr/>
          </p:nvSpPr>
          <p:spPr bwMode="auto">
            <a:xfrm>
              <a:off x="5867400" y="3124200"/>
              <a:ext cx="914400" cy="381000"/>
            </a:xfrm>
            <a:prstGeom prst="flowChartProcess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58" name="Flussdiagramm: Prozess 57"/>
          <p:cNvSpPr/>
          <p:nvPr/>
        </p:nvSpPr>
        <p:spPr bwMode="auto">
          <a:xfrm>
            <a:off x="7239000" y="4572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Flussdiagramm: Prozess 58"/>
          <p:cNvSpPr/>
          <p:nvPr/>
        </p:nvSpPr>
        <p:spPr bwMode="auto">
          <a:xfrm>
            <a:off x="5486400" y="4572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Parallelogramm 59"/>
          <p:cNvSpPr/>
          <p:nvPr/>
        </p:nvSpPr>
        <p:spPr bwMode="auto">
          <a:xfrm flipH="1">
            <a:off x="6477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Parallelogramm 61"/>
          <p:cNvSpPr/>
          <p:nvPr/>
        </p:nvSpPr>
        <p:spPr bwMode="auto">
          <a:xfrm flipH="1">
            <a:off x="4724400" y="4114800"/>
            <a:ext cx="1752600" cy="457200"/>
          </a:xfrm>
          <a:prstGeom prst="parallelogram">
            <a:avLst>
              <a:gd name="adj" fmla="val 168195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Flussdiagramm: Prozess 46"/>
          <p:cNvSpPr/>
          <p:nvPr/>
        </p:nvSpPr>
        <p:spPr bwMode="auto">
          <a:xfrm>
            <a:off x="4572000" y="4572000"/>
            <a:ext cx="914400" cy="38100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Freihandform 47"/>
          <p:cNvSpPr/>
          <p:nvPr/>
        </p:nvSpPr>
        <p:spPr bwMode="auto">
          <a:xfrm>
            <a:off x="3810000" y="4114800"/>
            <a:ext cx="765175" cy="835025"/>
          </a:xfrm>
          <a:custGeom>
            <a:avLst/>
            <a:gdLst>
              <a:gd name="connsiteX0" fmla="*/ 0 w 765175"/>
              <a:gd name="connsiteY0" fmla="*/ 0 h 835025"/>
              <a:gd name="connsiteX1" fmla="*/ 765175 w 765175"/>
              <a:gd name="connsiteY1" fmla="*/ 457200 h 835025"/>
              <a:gd name="connsiteX2" fmla="*/ 765175 w 765175"/>
              <a:gd name="connsiteY2" fmla="*/ 835025 h 835025"/>
              <a:gd name="connsiteX3" fmla="*/ 3175 w 765175"/>
              <a:gd name="connsiteY3" fmla="*/ 381000 h 835025"/>
              <a:gd name="connsiteX4" fmla="*/ 0 w 765175"/>
              <a:gd name="connsiteY4" fmla="*/ 0 h 8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5175" h="835025">
                <a:moveTo>
                  <a:pt x="0" y="0"/>
                </a:moveTo>
                <a:lnTo>
                  <a:pt x="765175" y="457200"/>
                </a:lnTo>
                <a:lnTo>
                  <a:pt x="765175" y="835025"/>
                </a:lnTo>
                <a:lnTo>
                  <a:pt x="3175" y="381000"/>
                </a:lnTo>
                <a:cubicBezTo>
                  <a:pt x="2117" y="252942"/>
                  <a:pt x="1058" y="124883"/>
                  <a:pt x="0" y="0"/>
                </a:cubicBezTo>
                <a:close/>
              </a:path>
            </a:pathLst>
          </a:cu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Parallelogramm 48"/>
          <p:cNvSpPr/>
          <p:nvPr/>
        </p:nvSpPr>
        <p:spPr bwMode="auto">
          <a:xfrm flipH="1">
            <a:off x="3810000" y="4114800"/>
            <a:ext cx="1676400" cy="457200"/>
          </a:xfrm>
          <a:prstGeom prst="parallelogram">
            <a:avLst>
              <a:gd name="adj" fmla="val 168195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4114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45720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200400" y="44958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810000" y="4876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4572000" y="533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153400" y="4572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572000" y="4572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H="1" flipV="1">
            <a:off x="73914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5720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581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2819400" y="4876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8153400" y="5334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153400" y="5334000"/>
            <a:ext cx="6096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4604878" y="5029200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P-Wanne</a:t>
            </a:r>
            <a:endParaRPr lang="de-DE" dirty="0"/>
          </a:p>
        </p:txBody>
      </p:sp>
      <p:sp>
        <p:nvSpPr>
          <p:cNvPr id="85" name="Parallelogramm 84"/>
          <p:cNvSpPr/>
          <p:nvPr/>
        </p:nvSpPr>
        <p:spPr bwMode="auto">
          <a:xfrm flipH="1">
            <a:off x="5715000" y="4038600"/>
            <a:ext cx="1524000" cy="457200"/>
          </a:xfrm>
          <a:prstGeom prst="parallelogram">
            <a:avLst>
              <a:gd name="adj" fmla="val 165417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7239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477000" y="4495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715000" y="40386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5715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Parallelogramm 90"/>
          <p:cNvSpPr/>
          <p:nvPr/>
        </p:nvSpPr>
        <p:spPr bwMode="auto">
          <a:xfrm rot="5400000">
            <a:off x="5829300" y="3924300"/>
            <a:ext cx="533400" cy="762000"/>
          </a:xfrm>
          <a:prstGeom prst="parallelogram">
            <a:avLst>
              <a:gd name="adj" fmla="val 85069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3810000" y="41148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0" name="Gruppieren 89"/>
          <p:cNvGrpSpPr/>
          <p:nvPr/>
        </p:nvGrpSpPr>
        <p:grpSpPr>
          <a:xfrm>
            <a:off x="5715000" y="3657600"/>
            <a:ext cx="1524000" cy="838200"/>
            <a:chOff x="6858000" y="1371600"/>
            <a:chExt cx="1524000" cy="838200"/>
          </a:xfrm>
        </p:grpSpPr>
        <p:sp>
          <p:nvSpPr>
            <p:cNvPr id="93" name="Freihandform 92"/>
            <p:cNvSpPr/>
            <p:nvPr/>
          </p:nvSpPr>
          <p:spPr bwMode="auto">
            <a:xfrm>
              <a:off x="6858000" y="1374775"/>
              <a:ext cx="765175" cy="835025"/>
            </a:xfrm>
            <a:custGeom>
              <a:avLst/>
              <a:gdLst>
                <a:gd name="connsiteX0" fmla="*/ 0 w 765175"/>
                <a:gd name="connsiteY0" fmla="*/ 0 h 835025"/>
                <a:gd name="connsiteX1" fmla="*/ 765175 w 765175"/>
                <a:gd name="connsiteY1" fmla="*/ 457200 h 835025"/>
                <a:gd name="connsiteX2" fmla="*/ 765175 w 765175"/>
                <a:gd name="connsiteY2" fmla="*/ 835025 h 835025"/>
                <a:gd name="connsiteX3" fmla="*/ 3175 w 765175"/>
                <a:gd name="connsiteY3" fmla="*/ 381000 h 835025"/>
                <a:gd name="connsiteX4" fmla="*/ 0 w 765175"/>
                <a:gd name="connsiteY4" fmla="*/ 0 h 83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5175" h="835025">
                  <a:moveTo>
                    <a:pt x="0" y="0"/>
                  </a:moveTo>
                  <a:lnTo>
                    <a:pt x="765175" y="457200"/>
                  </a:lnTo>
                  <a:lnTo>
                    <a:pt x="765175" y="835025"/>
                  </a:lnTo>
                  <a:lnTo>
                    <a:pt x="3175" y="381000"/>
                  </a:lnTo>
                  <a:cubicBezTo>
                    <a:pt x="2117" y="252942"/>
                    <a:pt x="1058" y="124883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Parallelogramm 93"/>
            <p:cNvSpPr/>
            <p:nvPr/>
          </p:nvSpPr>
          <p:spPr bwMode="auto">
            <a:xfrm flipH="1">
              <a:off x="6858000" y="1371600"/>
              <a:ext cx="1524000" cy="457200"/>
            </a:xfrm>
            <a:prstGeom prst="parallelogram">
              <a:avLst>
                <a:gd name="adj" fmla="val 165417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5" name="Gerade Verbindung 94"/>
            <p:cNvCxnSpPr>
              <a:stCxn id="94" idx="4"/>
            </p:cNvCxnSpPr>
            <p:nvPr/>
          </p:nvCxnSpPr>
          <p:spPr bwMode="auto">
            <a:xfrm>
              <a:off x="7620000" y="1828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Rechteck 95"/>
            <p:cNvSpPr/>
            <p:nvPr/>
          </p:nvSpPr>
          <p:spPr bwMode="auto">
            <a:xfrm>
              <a:off x="7620000" y="1828800"/>
              <a:ext cx="762000" cy="381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>
              <a:stCxn id="93" idx="2"/>
              <a:endCxn id="93" idx="3"/>
            </p:cNvCxnSpPr>
            <p:nvPr/>
          </p:nvCxnSpPr>
          <p:spPr bwMode="auto">
            <a:xfrm flipH="1" flipV="1">
              <a:off x="6861175" y="1755775"/>
              <a:ext cx="762000" cy="45402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 flipH="1" flipV="1">
              <a:off x="6858001" y="1371601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 flipV="1">
              <a:off x="7620000" y="1371600"/>
              <a:ext cx="761999" cy="45719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Flussdiagramm: Prozess 91"/>
          <p:cNvSpPr/>
          <p:nvPr/>
        </p:nvSpPr>
        <p:spPr bwMode="auto">
          <a:xfrm>
            <a:off x="6477000" y="4495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345632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240226" y="4191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7299113" y="4191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6264430" y="3733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600200" y="1981200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PMOS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3958392" y="3810000"/>
            <a:ext cx="646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1525567" y="2438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Bulk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2420161" y="2438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146" name="Textfeld 145"/>
          <p:cNvSpPr txBox="1"/>
          <p:nvPr/>
        </p:nvSpPr>
        <p:spPr>
          <a:xfrm>
            <a:off x="4479048" y="2438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147" name="Textfeld 146"/>
          <p:cNvSpPr txBox="1"/>
          <p:nvPr/>
        </p:nvSpPr>
        <p:spPr>
          <a:xfrm>
            <a:off x="3444365" y="19812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3657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7543800" y="2819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7522903" y="1295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7522903" y="10184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599103" y="28194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61" name="Gerade Verbindung mit Pfeil 160"/>
          <p:cNvCxnSpPr/>
          <p:nvPr/>
        </p:nvCxnSpPr>
        <p:spPr bwMode="auto">
          <a:xfrm>
            <a:off x="7903903" y="20574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H="1">
            <a:off x="6837103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6" name="Gruppieren 165"/>
          <p:cNvGrpSpPr/>
          <p:nvPr/>
        </p:nvGrpSpPr>
        <p:grpSpPr>
          <a:xfrm>
            <a:off x="7370503" y="2057400"/>
            <a:ext cx="533400" cy="762000"/>
            <a:chOff x="1600200" y="4419600"/>
            <a:chExt cx="533400" cy="762000"/>
          </a:xfrm>
        </p:grpSpPr>
        <p:sp>
          <p:nvSpPr>
            <p:cNvPr id="1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5" name="Gruppieren 174"/>
          <p:cNvGrpSpPr/>
          <p:nvPr/>
        </p:nvGrpSpPr>
        <p:grpSpPr>
          <a:xfrm>
            <a:off x="7370503" y="1295400"/>
            <a:ext cx="533400" cy="762000"/>
            <a:chOff x="1524000" y="3048000"/>
            <a:chExt cx="533400" cy="762000"/>
          </a:xfrm>
        </p:grpSpPr>
        <p:grpSp>
          <p:nvGrpSpPr>
            <p:cNvPr id="176" name="Gruppieren 17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8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7" name="Ellipse 17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86" name="Gerade Verbindung 185"/>
          <p:cNvCxnSpPr/>
          <p:nvPr/>
        </p:nvCxnSpPr>
        <p:spPr bwMode="auto">
          <a:xfrm>
            <a:off x="7370503" y="1676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3657600" y="2743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419600" y="2362200"/>
            <a:ext cx="20574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Freihandform 8"/>
          <p:cNvSpPr/>
          <p:nvPr/>
        </p:nvSpPr>
        <p:spPr bwMode="auto">
          <a:xfrm>
            <a:off x="4660900" y="1345470"/>
            <a:ext cx="2768600" cy="2883630"/>
          </a:xfrm>
          <a:custGeom>
            <a:avLst/>
            <a:gdLst>
              <a:gd name="connsiteX0" fmla="*/ 0 w 2768600"/>
              <a:gd name="connsiteY0" fmla="*/ 1258030 h 2883630"/>
              <a:gd name="connsiteX1" fmla="*/ 863600 w 2768600"/>
              <a:gd name="connsiteY1" fmla="*/ 730 h 2883630"/>
              <a:gd name="connsiteX2" fmla="*/ 2425700 w 2768600"/>
              <a:gd name="connsiteY2" fmla="*/ 1410430 h 2883630"/>
              <a:gd name="connsiteX3" fmla="*/ 2768600 w 2768600"/>
              <a:gd name="connsiteY3" fmla="*/ 2883630 h 288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600" h="2883630">
                <a:moveTo>
                  <a:pt x="0" y="1258030"/>
                </a:moveTo>
                <a:cubicBezTo>
                  <a:pt x="229658" y="616680"/>
                  <a:pt x="459317" y="-24670"/>
                  <a:pt x="863600" y="730"/>
                </a:cubicBezTo>
                <a:cubicBezTo>
                  <a:pt x="1267883" y="26130"/>
                  <a:pt x="2108200" y="929947"/>
                  <a:pt x="2425700" y="1410430"/>
                </a:cubicBezTo>
                <a:cubicBezTo>
                  <a:pt x="2743200" y="1890913"/>
                  <a:pt x="2755900" y="2387271"/>
                  <a:pt x="2768600" y="288363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Freihandform 9"/>
          <p:cNvSpPr/>
          <p:nvPr/>
        </p:nvSpPr>
        <p:spPr bwMode="auto">
          <a:xfrm>
            <a:off x="1676400" y="1264711"/>
            <a:ext cx="11221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Freihandform 188"/>
          <p:cNvSpPr/>
          <p:nvPr/>
        </p:nvSpPr>
        <p:spPr bwMode="auto">
          <a:xfrm>
            <a:off x="4495800" y="3048000"/>
            <a:ext cx="1077832" cy="1300689"/>
          </a:xfrm>
          <a:custGeom>
            <a:avLst/>
            <a:gdLst>
              <a:gd name="connsiteX0" fmla="*/ 1073300 w 1077832"/>
              <a:gd name="connsiteY0" fmla="*/ 1300689 h 1300689"/>
              <a:gd name="connsiteX1" fmla="*/ 933600 w 1077832"/>
              <a:gd name="connsiteY1" fmla="*/ 157689 h 1300689"/>
              <a:gd name="connsiteX2" fmla="*/ 120800 w 1077832"/>
              <a:gd name="connsiteY2" fmla="*/ 132289 h 1300689"/>
              <a:gd name="connsiteX3" fmla="*/ 19200 w 1077832"/>
              <a:gd name="connsiteY3" fmla="*/ 1300689 h 130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832" h="1300689">
                <a:moveTo>
                  <a:pt x="1073300" y="1300689"/>
                </a:moveTo>
                <a:cubicBezTo>
                  <a:pt x="1082825" y="826555"/>
                  <a:pt x="1092350" y="352422"/>
                  <a:pt x="933600" y="157689"/>
                </a:cubicBezTo>
                <a:cubicBezTo>
                  <a:pt x="774850" y="-37044"/>
                  <a:pt x="273200" y="-58211"/>
                  <a:pt x="120800" y="132289"/>
                </a:cubicBezTo>
                <a:cubicBezTo>
                  <a:pt x="-31600" y="322789"/>
                  <a:pt x="-6200" y="811739"/>
                  <a:pt x="19200" y="13006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1676400" y="1066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 flipV="1">
            <a:off x="4495800" y="16764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Gleichschenkliges Dreieck 15"/>
          <p:cNvSpPr/>
          <p:nvPr/>
        </p:nvSpPr>
        <p:spPr bwMode="auto">
          <a:xfrm>
            <a:off x="4343400" y="1295400"/>
            <a:ext cx="304800" cy="381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>
            <a:off x="1524000" y="106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895600" y="12954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5546513" y="27432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09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Transistor ist symmetrisch</a:t>
            </a:r>
          </a:p>
          <a:p>
            <a:r>
              <a:rPr lang="de-DE" dirty="0" smtClean="0"/>
              <a:t>NMOS: </a:t>
            </a:r>
            <a:r>
              <a:rPr lang="de-DE" dirty="0"/>
              <a:t>Source </a:t>
            </a:r>
            <a:r>
              <a:rPr lang="de-DE" dirty="0" smtClean="0"/>
              <a:t>ist der </a:t>
            </a:r>
            <a:r>
              <a:rPr lang="de-DE" dirty="0"/>
              <a:t>Kontakt mit niedrigerem Potential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199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Layout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  <a:p>
            <a:r>
              <a:rPr lang="de-DE" dirty="0" smtClean="0"/>
              <a:t>Bestimmte Größe – Höhe gleich, Breite N * </a:t>
            </a:r>
            <a:r>
              <a:rPr lang="de-DE" dirty="0" err="1" smtClean="0"/>
              <a:t>Wmin</a:t>
            </a:r>
            <a:r>
              <a:rPr lang="de-DE" dirty="0" smtClean="0"/>
              <a:t> (</a:t>
            </a:r>
            <a:r>
              <a:rPr lang="de-DE" dirty="0" err="1" smtClean="0"/>
              <a:t>Wmin</a:t>
            </a:r>
            <a:r>
              <a:rPr lang="de-DE" dirty="0" smtClean="0"/>
              <a:t> oft &lt; </a:t>
            </a:r>
            <a:r>
              <a:rPr lang="de-DE" dirty="0" err="1" smtClean="0"/>
              <a:t>Winv</a:t>
            </a:r>
            <a:r>
              <a:rPr lang="de-DE" dirty="0" smtClean="0"/>
              <a:t>)</a:t>
            </a:r>
          </a:p>
          <a:p>
            <a:r>
              <a:rPr lang="de-DE" dirty="0" smtClean="0"/>
              <a:t>Zellen kann man nebeneinander platzieren (</a:t>
            </a:r>
            <a:r>
              <a:rPr lang="de-DE" dirty="0" err="1" smtClean="0"/>
              <a:t>Bounding</a:t>
            </a:r>
            <a:r>
              <a:rPr lang="de-DE" dirty="0" smtClean="0"/>
              <a:t> Box)</a:t>
            </a:r>
          </a:p>
          <a:p>
            <a:r>
              <a:rPr lang="de-DE" dirty="0" smtClean="0"/>
              <a:t>Nur M1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3528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" name="Gruppieren 33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 flipH="1">
            <a:off x="2743200" y="3657600"/>
            <a:ext cx="762000" cy="762000"/>
            <a:chOff x="6629400" y="3200400"/>
            <a:chExt cx="762000" cy="762000"/>
          </a:xfrm>
        </p:grpSpPr>
        <p:sp>
          <p:nvSpPr>
            <p:cNvPr id="40" name="Rechteck 39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7" name="Rechteck 4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 flipH="1">
            <a:off x="33528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2362200" y="3581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hteck 61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Ellipse 63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8100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667000" y="3352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2895600" y="40386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>
            <a:off x="2667000" y="381000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Rechteck 14338"/>
          <p:cNvSpPr/>
          <p:nvPr/>
        </p:nvSpPr>
        <p:spPr bwMode="auto">
          <a:xfrm>
            <a:off x="2438400" y="3657600"/>
            <a:ext cx="1752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1" name="Gerade Verbindung mit Pfeil 14340"/>
          <p:cNvCxnSpPr/>
          <p:nvPr/>
        </p:nvCxnSpPr>
        <p:spPr bwMode="auto">
          <a:xfrm>
            <a:off x="1752600" y="5181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Textfeld 14341"/>
          <p:cNvSpPr txBox="1"/>
          <p:nvPr/>
        </p:nvSpPr>
        <p:spPr>
          <a:xfrm>
            <a:off x="1600200" y="4953000"/>
            <a:ext cx="752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diffusion</a:t>
            </a:r>
            <a:endParaRPr lang="de-DE" dirty="0"/>
          </a:p>
        </p:txBody>
      </p:sp>
      <p:cxnSp>
        <p:nvCxnSpPr>
          <p:cNvPr id="14344" name="Gerade Verbindung mit Pfeil 14343"/>
          <p:cNvCxnSpPr/>
          <p:nvPr/>
        </p:nvCxnSpPr>
        <p:spPr bwMode="auto">
          <a:xfrm flipH="1">
            <a:off x="4038600" y="5105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5" name="Textfeld 14344"/>
          <p:cNvSpPr txBox="1"/>
          <p:nvPr/>
        </p:nvSpPr>
        <p:spPr>
          <a:xfrm>
            <a:off x="4114800" y="48006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PPLUS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>
            <a:off x="4191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4330576" y="4114800"/>
            <a:ext cx="71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NWELL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>
            <a:off x="3886200" y="3124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3886200" y="3124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</a:t>
            </a:r>
            <a:endParaRPr lang="de-DE" dirty="0"/>
          </a:p>
        </p:txBody>
      </p:sp>
      <p:cxnSp>
        <p:nvCxnSpPr>
          <p:cNvPr id="14350" name="Gerade Verbindung mit Pfeil 14349"/>
          <p:cNvCxnSpPr/>
          <p:nvPr/>
        </p:nvCxnSpPr>
        <p:spPr bwMode="auto">
          <a:xfrm>
            <a:off x="4724400" y="2819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1" name="Textfeld 14350"/>
          <p:cNvSpPr txBox="1"/>
          <p:nvPr/>
        </p:nvSpPr>
        <p:spPr>
          <a:xfrm>
            <a:off x="4724400" y="2819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M1</a:t>
            </a:r>
            <a:endParaRPr lang="de-DE" dirty="0"/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>
            <a:off x="2286000" y="4800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5" name="Textfeld 14354"/>
          <p:cNvSpPr txBox="1"/>
          <p:nvPr/>
        </p:nvSpPr>
        <p:spPr>
          <a:xfrm>
            <a:off x="2286000" y="44958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>
            <a:off x="4038600" y="5638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267200" y="5334000"/>
            <a:ext cx="1244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</a:t>
            </a:r>
            <a:r>
              <a:rPr lang="de-DE" dirty="0" err="1" smtClean="0"/>
              <a:t>Bounding</a:t>
            </a:r>
            <a:r>
              <a:rPr lang="de-DE" dirty="0" smtClean="0"/>
              <a:t> Box“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 bwMode="auto">
          <a:xfrm>
            <a:off x="5943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hteck 54"/>
          <p:cNvSpPr/>
          <p:nvPr/>
        </p:nvSpPr>
        <p:spPr bwMode="auto">
          <a:xfrm>
            <a:off x="64008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6858000" y="2895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77724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59436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7315200" y="2133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7724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8229600" y="28956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6400800" y="2133600"/>
            <a:ext cx="914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5029200" y="3657600"/>
            <a:ext cx="91440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2986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Standardzelle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pic>
        <p:nvPicPr>
          <p:cNvPr id="1026" name="Picture 2" descr="C:\Users\ivan\Desktop\LayA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2767495"/>
            <a:ext cx="6867525" cy="332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6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53" name="Gerade Verbindung 52"/>
          <p:cNvCxnSpPr/>
          <p:nvPr/>
        </p:nvCxnSpPr>
        <p:spPr bwMode="auto">
          <a:xfrm>
            <a:off x="12954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743200" y="3276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2743200" y="3124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Gleichschenkliges Dreieck 58"/>
          <p:cNvSpPr/>
          <p:nvPr/>
        </p:nvSpPr>
        <p:spPr bwMode="auto">
          <a:xfrm rot="5400000">
            <a:off x="1755648" y="2816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37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2112703" y="2514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2112703" y="2237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1960303" y="25146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1778247" y="2895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036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Geschwindigkeit des </a:t>
            </a:r>
            <a:r>
              <a:rPr lang="de-DE" dirty="0" smtClean="0"/>
              <a:t>Inverters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59" name="Gerade Verbindung mit Pfeil 58"/>
          <p:cNvCxnSpPr/>
          <p:nvPr/>
        </p:nvCxnSpPr>
        <p:spPr bwMode="auto">
          <a:xfrm>
            <a:off x="6629400" y="1676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6172200" y="1524000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41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Im Ausgangsbereich zwischen VDD und VDD – </a:t>
            </a:r>
            <a:r>
              <a:rPr lang="de-DE" dirty="0" err="1"/>
              <a:t>Vth</a:t>
            </a:r>
            <a:r>
              <a:rPr lang="de-DE" dirty="0"/>
              <a:t> wird der Kondensator mit konstantem Strom entladen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6934200" y="19812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00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029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638800" y="41910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324600" y="4724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10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>
            <a:endCxn id="52" idx="2"/>
          </p:cNvCxnSpPr>
          <p:nvPr/>
        </p:nvCxnSpPr>
        <p:spPr bwMode="auto">
          <a:xfrm>
            <a:off x="6553200" y="3733800"/>
            <a:ext cx="134493" cy="4385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7162800" y="2209800"/>
            <a:ext cx="38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Ellipse 53"/>
          <p:cNvSpPr/>
          <p:nvPr/>
        </p:nvSpPr>
        <p:spPr bwMode="auto">
          <a:xfrm>
            <a:off x="7162800" y="19050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>
            <a:stCxn id="54" idx="4"/>
          </p:cNvCxnSpPr>
          <p:nvPr/>
        </p:nvCxnSpPr>
        <p:spPr bwMode="auto">
          <a:xfrm flipH="1">
            <a:off x="6705600" y="2514600"/>
            <a:ext cx="6477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Ellipse 58"/>
          <p:cNvSpPr/>
          <p:nvPr/>
        </p:nvSpPr>
        <p:spPr bwMode="auto">
          <a:xfrm>
            <a:off x="6400800" y="3657600"/>
            <a:ext cx="381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Freihandform 19"/>
          <p:cNvSpPr/>
          <p:nvPr/>
        </p:nvSpPr>
        <p:spPr bwMode="auto">
          <a:xfrm>
            <a:off x="5244743" y="3251200"/>
            <a:ext cx="1321157" cy="1676400"/>
          </a:xfrm>
          <a:custGeom>
            <a:avLst/>
            <a:gdLst>
              <a:gd name="connsiteX0" fmla="*/ 762357 w 1321157"/>
              <a:gd name="connsiteY0" fmla="*/ 0 h 1676400"/>
              <a:gd name="connsiteX1" fmla="*/ 13057 w 1321157"/>
              <a:gd name="connsiteY1" fmla="*/ 1257300 h 1676400"/>
              <a:gd name="connsiteX2" fmla="*/ 1321157 w 1321157"/>
              <a:gd name="connsiteY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1157" h="1676400">
                <a:moveTo>
                  <a:pt x="762357" y="0"/>
                </a:moveTo>
                <a:cubicBezTo>
                  <a:pt x="341140" y="488950"/>
                  <a:pt x="-80076" y="977900"/>
                  <a:pt x="13057" y="1257300"/>
                </a:cubicBezTo>
                <a:cubicBezTo>
                  <a:pt x="106190" y="1536700"/>
                  <a:pt x="713673" y="1606550"/>
                  <a:pt x="1321157" y="16764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6705600" y="1371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7620000" y="1752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9436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Kurze Zeit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719227" y="41910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lange Zeit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905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Für </a:t>
            </a:r>
            <a:r>
              <a:rPr lang="de-DE" dirty="0" err="1" smtClean="0"/>
              <a:t>Vout</a:t>
            </a:r>
            <a:r>
              <a:rPr lang="de-DE" dirty="0" smtClean="0"/>
              <a:t> &lt; VDD - </a:t>
            </a:r>
            <a:r>
              <a:rPr lang="de-DE" dirty="0" err="1" smtClean="0"/>
              <a:t>Vth</a:t>
            </a:r>
            <a:r>
              <a:rPr lang="de-DE" dirty="0" smtClean="0"/>
              <a:t> hängt </a:t>
            </a:r>
            <a:r>
              <a:rPr lang="de-DE" dirty="0"/>
              <a:t>der Entladestrom vom VDS ab.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4419600" y="3276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114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1148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19600" y="3810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267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914400" y="4191000"/>
            <a:ext cx="762000" cy="5334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9436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7239000" y="4953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133600" y="4038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feld 56"/>
          <p:cNvSpPr txBox="1"/>
          <p:nvPr/>
        </p:nvSpPr>
        <p:spPr>
          <a:xfrm>
            <a:off x="2188903" y="40386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58" name="Gerade Verbindung mit Pfeil 57"/>
          <p:cNvCxnSpPr/>
          <p:nvPr/>
        </p:nvCxnSpPr>
        <p:spPr bwMode="auto">
          <a:xfrm>
            <a:off x="2493703" y="3276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960303" y="2514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1" name="Gruppieren 60"/>
          <p:cNvGrpSpPr/>
          <p:nvPr/>
        </p:nvGrpSpPr>
        <p:grpSpPr>
          <a:xfrm>
            <a:off x="1960303" y="3276600"/>
            <a:ext cx="533400" cy="762000"/>
            <a:chOff x="1600200" y="4419600"/>
            <a:chExt cx="533400" cy="762000"/>
          </a:xfrm>
        </p:grpSpPr>
        <p:sp>
          <p:nvSpPr>
            <p:cNvPr id="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>
            <a:off x="1960303" y="2895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07903" y="3657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44" name="Gerade Verbindung mit Pfeil 43"/>
          <p:cNvCxnSpPr/>
          <p:nvPr/>
        </p:nvCxnSpPr>
        <p:spPr bwMode="auto">
          <a:xfrm>
            <a:off x="6019800" y="2895600"/>
            <a:ext cx="2286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6019800" y="16764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Bogen 45"/>
          <p:cNvSpPr/>
          <p:nvPr/>
        </p:nvSpPr>
        <p:spPr bwMode="auto">
          <a:xfrm rot="16200000">
            <a:off x="6477000" y="1752600"/>
            <a:ext cx="1295400" cy="22098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715000" y="1752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7895144" y="28956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7543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7285544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7162800" y="1905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6564538" y="289560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 bwMode="auto">
          <a:xfrm>
            <a:off x="5791200" y="1600200"/>
            <a:ext cx="13716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Bogen 51"/>
          <p:cNvSpPr/>
          <p:nvPr/>
        </p:nvSpPr>
        <p:spPr bwMode="auto">
          <a:xfrm rot="10800000">
            <a:off x="6629400" y="2286000"/>
            <a:ext cx="1295400" cy="2667000"/>
          </a:xfrm>
          <a:prstGeom prst="arc">
            <a:avLst>
              <a:gd name="adj1" fmla="val 16200000"/>
              <a:gd name="adj2" fmla="val 190098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Ellipse 69"/>
          <p:cNvSpPr/>
          <p:nvPr/>
        </p:nvSpPr>
        <p:spPr bwMode="auto">
          <a:xfrm>
            <a:off x="6629400" y="3962400"/>
            <a:ext cx="762000" cy="1219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3581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91000" y="5029200"/>
            <a:ext cx="6858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76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 flipV="1">
            <a:off x="4800600" y="4800600"/>
            <a:ext cx="304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6019800" y="49530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7848600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019800" y="3352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6061206" y="33528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049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Nmos</a:t>
            </a:r>
            <a:r>
              <a:rPr lang="de-DE" altLang="de-DE" dirty="0" smtClean="0"/>
              <a:t> leitet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1524000" y="4114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0" name="Gerade Verbindung 29"/>
          <p:cNvCxnSpPr/>
          <p:nvPr/>
        </p:nvCxnSpPr>
        <p:spPr bwMode="auto">
          <a:xfrm flipV="1">
            <a:off x="2057400" y="3276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5240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524000" y="3276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0" name="Gerade Verbindung 14339"/>
          <p:cNvCxnSpPr/>
          <p:nvPr/>
        </p:nvCxnSpPr>
        <p:spPr bwMode="auto">
          <a:xfrm flipV="1">
            <a:off x="1524000" y="32766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1447800" y="29996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5793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3810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cxnSp>
        <p:nvCxnSpPr>
          <p:cNvPr id="80" name="Gerade Verbindung mit Pfeil 79"/>
          <p:cNvCxnSpPr/>
          <p:nvPr/>
        </p:nvCxnSpPr>
        <p:spPr bwMode="auto">
          <a:xfrm flipV="1">
            <a:off x="50292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029200" y="3581400"/>
            <a:ext cx="6751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~10mV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2250620" y="43434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114800" y="4495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4114800" y="37338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 flipH="1">
            <a:off x="4800600" y="41148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5943600" y="38100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707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</a:t>
            </a:r>
            <a:r>
              <a:rPr lang="de-DE" dirty="0" err="1" smtClean="0"/>
              <a:t>Ids</a:t>
            </a:r>
            <a:endParaRPr lang="de-DE" dirty="0" smtClean="0"/>
          </a:p>
          <a:p>
            <a:r>
              <a:rPr lang="de-DE" dirty="0"/>
              <a:t>C </a:t>
            </a:r>
            <a:r>
              <a:rPr lang="de-DE" dirty="0" err="1"/>
              <a:t>dU</a:t>
            </a:r>
            <a:r>
              <a:rPr lang="de-DE" dirty="0"/>
              <a:t>/</a:t>
            </a:r>
            <a:r>
              <a:rPr lang="de-DE" dirty="0" err="1"/>
              <a:t>dt</a:t>
            </a:r>
            <a:r>
              <a:rPr lang="de-DE" dirty="0"/>
              <a:t> = - k (</a:t>
            </a:r>
            <a:r>
              <a:rPr lang="de-DE" dirty="0" err="1"/>
              <a:t>Vds</a:t>
            </a:r>
            <a:r>
              <a:rPr lang="de-DE" dirty="0"/>
              <a:t> </a:t>
            </a:r>
            <a:r>
              <a:rPr lang="de-DE" dirty="0" err="1"/>
              <a:t>Vgst</a:t>
            </a:r>
            <a:r>
              <a:rPr lang="de-DE" dirty="0"/>
              <a:t> – Vds^2/2) = - k (</a:t>
            </a:r>
            <a:r>
              <a:rPr lang="de-DE" dirty="0" err="1" smtClean="0"/>
              <a:t>Vgst</a:t>
            </a:r>
            <a:r>
              <a:rPr lang="de-DE" dirty="0" smtClean="0"/>
              <a:t> </a:t>
            </a:r>
            <a:r>
              <a:rPr lang="de-DE" dirty="0"/>
              <a:t>U – U^2/2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Vgst</a:t>
            </a:r>
            <a:r>
              <a:rPr lang="de-DE" dirty="0" smtClean="0"/>
              <a:t> = </a:t>
            </a:r>
            <a:r>
              <a:rPr lang="de-DE" dirty="0" err="1" smtClean="0"/>
              <a:t>Vgs</a:t>
            </a:r>
            <a:r>
              <a:rPr lang="de-DE" dirty="0" smtClean="0"/>
              <a:t> - </a:t>
            </a:r>
            <a:r>
              <a:rPr lang="de-DE" dirty="0" err="1" smtClean="0"/>
              <a:t>Vth</a:t>
            </a:r>
            <a:endParaRPr lang="de-DE" dirty="0"/>
          </a:p>
          <a:p>
            <a:r>
              <a:rPr lang="de-DE" dirty="0" smtClean="0"/>
              <a:t>Gleichung kann </a:t>
            </a:r>
            <a:r>
              <a:rPr lang="de-DE" dirty="0"/>
              <a:t>analytisch gelöst </a:t>
            </a:r>
            <a:r>
              <a:rPr lang="de-DE" dirty="0" smtClean="0"/>
              <a:t>werden</a:t>
            </a:r>
          </a:p>
          <a:p>
            <a:r>
              <a:rPr lang="de-DE" dirty="0"/>
              <a:t>Variablen werden getrennt:</a:t>
            </a:r>
          </a:p>
          <a:p>
            <a:r>
              <a:rPr lang="de-DE" dirty="0" err="1"/>
              <a:t>dU</a:t>
            </a:r>
            <a:r>
              <a:rPr lang="de-DE" dirty="0"/>
              <a:t>/(</a:t>
            </a:r>
            <a:r>
              <a:rPr lang="de-DE" dirty="0" err="1" smtClean="0"/>
              <a:t>Vgst</a:t>
            </a:r>
            <a:r>
              <a:rPr lang="de-DE" dirty="0" smtClean="0"/>
              <a:t> </a:t>
            </a:r>
            <a:r>
              <a:rPr lang="de-DE" dirty="0"/>
              <a:t>U – U^2/2) = -k/C </a:t>
            </a:r>
            <a:r>
              <a:rPr lang="de-DE" dirty="0" err="1" smtClean="0"/>
              <a:t>dt</a:t>
            </a:r>
            <a:endParaRPr lang="de-DE" dirty="0" smtClean="0"/>
          </a:p>
          <a:p>
            <a:r>
              <a:rPr lang="de-DE" dirty="0"/>
              <a:t>Seiten werden integriert – die Gleichung gilt für U &lt; </a:t>
            </a:r>
            <a:r>
              <a:rPr lang="de-DE" dirty="0" err="1" smtClean="0"/>
              <a:t>Vgst</a:t>
            </a:r>
            <a:endParaRPr lang="de-DE" dirty="0" smtClean="0"/>
          </a:p>
          <a:p>
            <a:r>
              <a:rPr lang="de-DE" dirty="0"/>
              <a:t>Die 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C/K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7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Lösung ist </a:t>
            </a:r>
          </a:p>
          <a:p>
            <a:r>
              <a:rPr lang="de-DE" dirty="0"/>
              <a:t>U(t) = 2Vgst </a:t>
            </a:r>
            <a:r>
              <a:rPr lang="de-DE" dirty="0" err="1"/>
              <a:t>exp</a:t>
            </a:r>
            <a:r>
              <a:rPr lang="de-DE" dirty="0"/>
              <a:t>(-t/Tau)/(1+exp(-t/Tau))</a:t>
            </a:r>
          </a:p>
          <a:p>
            <a:r>
              <a:rPr lang="de-DE" dirty="0"/>
              <a:t>Tau ist hier T = </a:t>
            </a:r>
            <a:r>
              <a:rPr lang="de-DE" dirty="0" smtClean="0"/>
              <a:t>C/K</a:t>
            </a:r>
          </a:p>
          <a:p>
            <a:r>
              <a:rPr lang="de-DE" dirty="0"/>
              <a:t>im Bereich um </a:t>
            </a:r>
            <a:r>
              <a:rPr lang="de-DE" dirty="0" err="1"/>
              <a:t>Vds</a:t>
            </a:r>
            <a:r>
              <a:rPr lang="de-DE" dirty="0"/>
              <a:t> = 0 </a:t>
            </a:r>
            <a:r>
              <a:rPr lang="de-DE" dirty="0" smtClean="0"/>
              <a:t>verhält sich Transistor </a:t>
            </a:r>
            <a:r>
              <a:rPr lang="de-DE" dirty="0"/>
              <a:t>wie ein Widerstand mit Ron = </a:t>
            </a:r>
            <a:r>
              <a:rPr lang="de-DE" dirty="0" smtClean="0"/>
              <a:t>1/K.</a:t>
            </a:r>
          </a:p>
          <a:p>
            <a:r>
              <a:rPr lang="de-DE" dirty="0" smtClean="0"/>
              <a:t>Die </a:t>
            </a:r>
            <a:r>
              <a:rPr lang="de-DE" dirty="0"/>
              <a:t>Formel oben kann dann wie folgend umgeschrieben werden</a:t>
            </a:r>
          </a:p>
          <a:p>
            <a:r>
              <a:rPr lang="de-DE" dirty="0"/>
              <a:t>U(t) = 2 </a:t>
            </a:r>
            <a:r>
              <a:rPr lang="de-DE" dirty="0" err="1"/>
              <a:t>Vgs</a:t>
            </a:r>
            <a:r>
              <a:rPr lang="de-DE" dirty="0"/>
              <a:t>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)/(1 +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/>
              <a:t>))</a:t>
            </a:r>
          </a:p>
          <a:p>
            <a:r>
              <a:rPr lang="de-DE" dirty="0"/>
              <a:t>Diese Formel ist sehr ähnlich wie die Formel wenn wir eine Kapazität mit einem linearen Widerstand entladen </a:t>
            </a:r>
            <a:r>
              <a:rPr lang="de-DE" dirty="0" smtClean="0"/>
              <a:t>würden</a:t>
            </a:r>
          </a:p>
          <a:p>
            <a:r>
              <a:rPr lang="de-DE" dirty="0" smtClean="0"/>
              <a:t>U(t</a:t>
            </a:r>
            <a:r>
              <a:rPr lang="de-DE" dirty="0"/>
              <a:t>) = U(0)  </a:t>
            </a:r>
            <a:r>
              <a:rPr lang="de-DE" dirty="0" err="1"/>
              <a:t>exp</a:t>
            </a:r>
            <a:r>
              <a:rPr lang="de-DE" dirty="0"/>
              <a:t> (-t/</a:t>
            </a:r>
            <a:r>
              <a:rPr lang="de-DE" dirty="0" err="1"/>
              <a:t>RonC</a:t>
            </a:r>
            <a:r>
              <a:rPr lang="de-DE" dirty="0" smtClean="0"/>
              <a:t>)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174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/>
              <a:t>Unterschied zwischen zwei </a:t>
            </a:r>
            <a:r>
              <a:rPr lang="de-DE" dirty="0" smtClean="0"/>
              <a:t>Funktionen.</a:t>
            </a:r>
          </a:p>
          <a:p>
            <a:r>
              <a:rPr lang="de-DE" dirty="0" smtClean="0"/>
              <a:t>Widerstand  - Entladezeit </a:t>
            </a:r>
            <a:r>
              <a:rPr lang="de-DE" dirty="0"/>
              <a:t>etwa </a:t>
            </a:r>
            <a:r>
              <a:rPr lang="de-DE" dirty="0" smtClean="0"/>
              <a:t>3*RC</a:t>
            </a:r>
          </a:p>
          <a:p>
            <a:r>
              <a:rPr lang="de-DE" dirty="0" smtClean="0"/>
              <a:t>Transistor - im </a:t>
            </a:r>
            <a:r>
              <a:rPr lang="de-DE" dirty="0"/>
              <a:t>Entladezeit etwa</a:t>
            </a:r>
            <a:r>
              <a:rPr lang="de-DE" dirty="0" smtClean="0"/>
              <a:t> </a:t>
            </a:r>
            <a:r>
              <a:rPr lang="de-DE" dirty="0"/>
              <a:t>4*RC.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315015"/>
              </p:ext>
            </p:extLst>
          </p:nvPr>
        </p:nvGraphicFramePr>
        <p:xfrm>
          <a:off x="1600200" y="1936750"/>
          <a:ext cx="5597286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Graph" r:id="rId3" imgW="3739680" imgH="2983680" progId="Origin50.Graph">
                  <p:embed/>
                </p:oleObj>
              </mc:Choice>
              <mc:Fallback>
                <p:oleObj name="Graph" r:id="rId3" imgW="3739680" imgH="29836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936750"/>
                        <a:ext cx="5597286" cy="446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2514600" y="51816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43434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4038600" y="44958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364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660650"/>
          </a:xfrm>
        </p:spPr>
        <p:txBody>
          <a:bodyPr/>
          <a:lstStyle/>
          <a:p>
            <a:r>
              <a:rPr lang="de-DE" dirty="0" smtClean="0"/>
              <a:t>Geschwindigkeit </a:t>
            </a:r>
            <a:r>
              <a:rPr lang="de-DE" dirty="0"/>
              <a:t>des Inverters, also die Entladezeit hängt direkt von der Lastkapazität ab und umgekehrt vom Faktor </a:t>
            </a:r>
            <a:r>
              <a:rPr lang="de-DE" dirty="0" smtClean="0"/>
              <a:t>k.</a:t>
            </a:r>
          </a:p>
          <a:p>
            <a:r>
              <a:rPr lang="de-DE" dirty="0" smtClean="0"/>
              <a:t>Faktor </a:t>
            </a:r>
            <a:r>
              <a:rPr lang="de-DE" dirty="0"/>
              <a:t>k hängt von Mobilität der Ladungsträger (</a:t>
            </a:r>
            <a:r>
              <a:rPr lang="de-DE" dirty="0" err="1"/>
              <a:t>mu</a:t>
            </a:r>
            <a:r>
              <a:rPr lang="de-DE" dirty="0"/>
              <a:t>) und vom Verhältnis W/L ab.</a:t>
            </a:r>
          </a:p>
          <a:p>
            <a:r>
              <a:rPr lang="de-DE" dirty="0" smtClean="0"/>
              <a:t>T </a:t>
            </a:r>
            <a:r>
              <a:rPr lang="de-DE" dirty="0"/>
              <a:t>~ </a:t>
            </a:r>
            <a:r>
              <a:rPr lang="de-DE" dirty="0" smtClean="0"/>
              <a:t>4 * C </a:t>
            </a:r>
            <a:r>
              <a:rPr lang="de-DE" dirty="0"/>
              <a:t>/ (</a:t>
            </a:r>
            <a:r>
              <a:rPr lang="de-DE" dirty="0" err="1"/>
              <a:t>mu</a:t>
            </a:r>
            <a:r>
              <a:rPr lang="de-DE" dirty="0"/>
              <a:t> </a:t>
            </a:r>
            <a:r>
              <a:rPr lang="de-DE" dirty="0" smtClean="0"/>
              <a:t>Cox W/L</a:t>
            </a:r>
            <a:r>
              <a:rPr lang="de-DE" dirty="0"/>
              <a:t>)</a:t>
            </a:r>
          </a:p>
          <a:p>
            <a:r>
              <a:rPr lang="de-DE" dirty="0" err="1"/>
              <a:t>Mu</a:t>
            </a:r>
            <a:r>
              <a:rPr lang="de-DE" dirty="0"/>
              <a:t> und W/L </a:t>
            </a:r>
            <a:r>
              <a:rPr lang="de-DE" dirty="0" smtClean="0"/>
              <a:t>vom </a:t>
            </a:r>
            <a:r>
              <a:rPr lang="de-DE" dirty="0"/>
              <a:t>NMOS</a:t>
            </a:r>
          </a:p>
          <a:p>
            <a:r>
              <a:rPr lang="de-DE" dirty="0"/>
              <a:t>Im Fall wenn sich der Eingang von VDD auf GND ändert, gilt die gleiche Formel mit dem Unterschied dass wir </a:t>
            </a:r>
            <a:r>
              <a:rPr lang="de-DE" dirty="0" err="1"/>
              <a:t>mu</a:t>
            </a:r>
            <a:r>
              <a:rPr lang="de-DE" dirty="0"/>
              <a:t> und W/L vom PMOS haben.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830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Wenn </a:t>
            </a:r>
            <a:r>
              <a:rPr lang="de-DE" dirty="0" smtClean="0"/>
              <a:t>fallende </a:t>
            </a:r>
            <a:r>
              <a:rPr lang="de-DE" dirty="0"/>
              <a:t>und steigende flanke gleich </a:t>
            </a:r>
            <a:r>
              <a:rPr lang="de-DE" dirty="0" smtClean="0"/>
              <a:t>sein sollen, müssen </a:t>
            </a:r>
            <a:r>
              <a:rPr lang="de-DE" dirty="0"/>
              <a:t>wir unterschiedliche </a:t>
            </a:r>
            <a:r>
              <a:rPr lang="de-DE" dirty="0" err="1"/>
              <a:t>Mobilitäten</a:t>
            </a:r>
            <a:r>
              <a:rPr lang="de-DE" dirty="0"/>
              <a:t> für Elektronen und Löcher mit verschiedenen W/L Faktoren kompensieren.</a:t>
            </a:r>
          </a:p>
          <a:p>
            <a:r>
              <a:rPr lang="de-DE" dirty="0"/>
              <a:t>Deshalb sind die PMOS Transistoren normalerweise breiter.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3528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uppieren 6"/>
          <p:cNvGrpSpPr/>
          <p:nvPr/>
        </p:nvGrpSpPr>
        <p:grpSpPr>
          <a:xfrm flipH="1">
            <a:off x="2743200" y="4953000"/>
            <a:ext cx="762000" cy="762000"/>
            <a:chOff x="6629400" y="3200400"/>
            <a:chExt cx="762000" cy="762000"/>
          </a:xfrm>
        </p:grpSpPr>
        <p:sp>
          <p:nvSpPr>
            <p:cNvPr id="8" name="Rechteck 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" name="Rechteck 16"/>
          <p:cNvSpPr/>
          <p:nvPr/>
        </p:nvSpPr>
        <p:spPr bwMode="auto">
          <a:xfrm flipH="1">
            <a:off x="3048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 flipH="1">
            <a:off x="3048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33528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H="1">
            <a:off x="23622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33528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1295400" y="57912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048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hteck 23"/>
          <p:cNvSpPr/>
          <p:nvPr/>
        </p:nvSpPr>
        <p:spPr bwMode="auto">
          <a:xfrm>
            <a:off x="35814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36576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 flipH="1">
            <a:off x="37338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810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26670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3622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30" name="Rechteck 29"/>
          <p:cNvSpPr/>
          <p:nvPr/>
        </p:nvSpPr>
        <p:spPr bwMode="auto">
          <a:xfrm>
            <a:off x="3657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 flipH="1">
            <a:off x="37338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810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>
            <a:stCxn id="53" idx="0"/>
          </p:cNvCxnSpPr>
          <p:nvPr/>
        </p:nvCxnSpPr>
        <p:spPr bwMode="auto">
          <a:xfrm>
            <a:off x="28956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hteck 33"/>
          <p:cNvSpPr/>
          <p:nvPr/>
        </p:nvSpPr>
        <p:spPr bwMode="auto">
          <a:xfrm>
            <a:off x="26670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24384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25908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2743200" y="3352800"/>
            <a:ext cx="762000" cy="1066800"/>
            <a:chOff x="457200" y="3200400"/>
            <a:chExt cx="762000" cy="1066800"/>
          </a:xfrm>
        </p:grpSpPr>
        <p:sp>
          <p:nvSpPr>
            <p:cNvPr id="15" name="Ellipse 1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Ellipse 1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Rechteck 50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2" name="Rechteck 51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3" name="Ellipse 52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Ellipse 53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275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C - Kapazität der nachfolgenden digitalen 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562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562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575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65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/>
              <a:t>Oft werden </a:t>
            </a:r>
            <a:r>
              <a:rPr lang="de-DE" dirty="0" smtClean="0"/>
              <a:t>Invertern als </a:t>
            </a:r>
            <a:r>
              <a:rPr lang="de-DE" dirty="0"/>
              <a:t>Treiber für die </a:t>
            </a:r>
            <a:r>
              <a:rPr lang="de-DE" dirty="0" smtClean="0"/>
              <a:t>Takt-Leitung verwendet. </a:t>
            </a:r>
            <a:r>
              <a:rPr lang="de-DE" dirty="0"/>
              <a:t>Eine Taktleitung ist an viele Flip Flips angeschlossen und hat </a:t>
            </a:r>
            <a:r>
              <a:rPr lang="de-DE" dirty="0" smtClean="0"/>
              <a:t>große </a:t>
            </a:r>
            <a:r>
              <a:rPr lang="de-DE" dirty="0"/>
              <a:t>Kapazität</a:t>
            </a:r>
            <a:r>
              <a:rPr lang="de-DE" dirty="0" smtClean="0"/>
              <a:t>.</a:t>
            </a:r>
          </a:p>
          <a:p>
            <a:r>
              <a:rPr lang="de-DE" dirty="0" smtClean="0"/>
              <a:t>Invertern </a:t>
            </a:r>
            <a:r>
              <a:rPr lang="de-DE" dirty="0"/>
              <a:t>mit großem W/L </a:t>
            </a:r>
            <a:r>
              <a:rPr lang="de-DE" dirty="0" smtClean="0"/>
              <a:t>Verhältnis werden benutzt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7556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276600" y="556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uppieren 5"/>
          <p:cNvGrpSpPr/>
          <p:nvPr/>
        </p:nvGrpSpPr>
        <p:grpSpPr>
          <a:xfrm>
            <a:off x="4648200" y="5029200"/>
            <a:ext cx="457200" cy="762000"/>
            <a:chOff x="4648200" y="5029200"/>
            <a:chExt cx="457200" cy="762000"/>
          </a:xfrm>
        </p:grpSpPr>
        <p:sp>
          <p:nvSpPr>
            <p:cNvPr id="4" name="Rechteck 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Gleichschenkliges Dreieck 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648200" y="4114800"/>
            <a:ext cx="457200" cy="762000"/>
            <a:chOff x="4648200" y="5029200"/>
            <a:chExt cx="457200" cy="762000"/>
          </a:xfrm>
        </p:grpSpPr>
        <p:sp>
          <p:nvSpPr>
            <p:cNvPr id="21" name="Rechteck 20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Gleichschenkliges Dreieck 21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4648200" y="2971800"/>
            <a:ext cx="457200" cy="762000"/>
            <a:chOff x="4648200" y="5029200"/>
            <a:chExt cx="457200" cy="762000"/>
          </a:xfrm>
        </p:grpSpPr>
        <p:sp>
          <p:nvSpPr>
            <p:cNvPr id="24" name="Rechteck 23"/>
            <p:cNvSpPr/>
            <p:nvPr/>
          </p:nvSpPr>
          <p:spPr bwMode="auto">
            <a:xfrm>
              <a:off x="4648200" y="5029200"/>
              <a:ext cx="4572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Gleichschenkliges Dreieck 24"/>
            <p:cNvSpPr/>
            <p:nvPr/>
          </p:nvSpPr>
          <p:spPr bwMode="auto">
            <a:xfrm rot="5400000">
              <a:off x="4648200" y="5486400"/>
              <a:ext cx="152400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7"/>
          <p:cNvCxnSpPr/>
          <p:nvPr/>
        </p:nvCxnSpPr>
        <p:spPr bwMode="auto">
          <a:xfrm flipH="1">
            <a:off x="43434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4343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343400" y="35052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9653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In einer </a:t>
            </a:r>
            <a:r>
              <a:rPr lang="de-DE" dirty="0"/>
              <a:t>digitalen Bibliothek </a:t>
            </a:r>
            <a:r>
              <a:rPr lang="de-DE" dirty="0" smtClean="0"/>
              <a:t>gibt es </a:t>
            </a:r>
            <a:r>
              <a:rPr lang="de-DE" dirty="0" err="1" smtClean="0"/>
              <a:t>Invertoren</a:t>
            </a:r>
            <a:r>
              <a:rPr lang="de-DE" dirty="0" smtClean="0"/>
              <a:t> (und fast allen anderen Gattern) mit </a:t>
            </a:r>
            <a:r>
              <a:rPr lang="de-DE" dirty="0"/>
              <a:t>verschiedenen </a:t>
            </a:r>
            <a:r>
              <a:rPr lang="de-DE" dirty="0" smtClean="0"/>
              <a:t>Stärken.</a:t>
            </a:r>
          </a:p>
          <a:p>
            <a:r>
              <a:rPr lang="de-DE" dirty="0" smtClean="0"/>
              <a:t>Ein </a:t>
            </a:r>
            <a:r>
              <a:rPr lang="de-DE" dirty="0"/>
              <a:t>kleiner Inverter hat die Stärke 1 (oder 0) </a:t>
            </a:r>
            <a:r>
              <a:rPr lang="de-DE" dirty="0" smtClean="0"/>
              <a:t>- INV_1.</a:t>
            </a:r>
          </a:p>
          <a:p>
            <a:r>
              <a:rPr lang="de-DE" dirty="0" smtClean="0"/>
              <a:t>INV_2 </a:t>
            </a:r>
            <a:r>
              <a:rPr lang="de-DE" dirty="0"/>
              <a:t>… 4 … </a:t>
            </a:r>
            <a:r>
              <a:rPr lang="de-DE" dirty="0" smtClean="0"/>
              <a:t>8.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743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2743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1981200" y="51054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3657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05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Ellipse 28"/>
          <p:cNvSpPr/>
          <p:nvPr/>
        </p:nvSpPr>
        <p:spPr bwMode="auto">
          <a:xfrm>
            <a:off x="5105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Gleichschenkliges Dreieck 29"/>
          <p:cNvSpPr/>
          <p:nvPr/>
        </p:nvSpPr>
        <p:spPr bwMode="auto">
          <a:xfrm rot="5400000">
            <a:off x="4117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94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739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Ellipse 32"/>
          <p:cNvSpPr/>
          <p:nvPr/>
        </p:nvSpPr>
        <p:spPr bwMode="auto">
          <a:xfrm>
            <a:off x="739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6096000" y="51054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574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44196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781800" y="4724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05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Ein </a:t>
            </a:r>
            <a:r>
              <a:rPr lang="de-DE" dirty="0"/>
              <a:t>INV_2n </a:t>
            </a:r>
            <a:r>
              <a:rPr lang="de-DE" dirty="0" smtClean="0"/>
              <a:t>entspricht, effektiv, zwei Parallel </a:t>
            </a:r>
            <a:r>
              <a:rPr lang="de-DE" dirty="0"/>
              <a:t>geschalteten </a:t>
            </a:r>
            <a:r>
              <a:rPr lang="de-DE" dirty="0" err="1" smtClean="0"/>
              <a:t>INV_n</a:t>
            </a:r>
            <a:r>
              <a:rPr lang="de-DE" dirty="0" smtClean="0"/>
              <a:t>.</a:t>
            </a:r>
          </a:p>
          <a:p>
            <a:r>
              <a:rPr lang="de-DE" dirty="0" smtClean="0"/>
              <a:t>Layout </a:t>
            </a:r>
            <a:r>
              <a:rPr lang="de-DE" dirty="0"/>
              <a:t>ist normalerweise angepasst, so dass INV_2n nicht unbedingt im Layout 2x größer </a:t>
            </a:r>
            <a:r>
              <a:rPr lang="de-DE" dirty="0" smtClean="0"/>
              <a:t>ist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12954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INV_1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3622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22860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7" name="Gruppieren 66"/>
          <p:cNvGrpSpPr/>
          <p:nvPr/>
        </p:nvGrpSpPr>
        <p:grpSpPr>
          <a:xfrm flipH="1">
            <a:off x="1752600" y="4953000"/>
            <a:ext cx="762000" cy="762000"/>
            <a:chOff x="6629400" y="3200400"/>
            <a:chExt cx="762000" cy="762000"/>
          </a:xfrm>
        </p:grpSpPr>
        <p:sp>
          <p:nvSpPr>
            <p:cNvPr id="68" name="Rechteck 67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9" name="Rechteck 68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0" name="Ellipse 69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1" name="Ellipse 70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2" name="Rechteck 71"/>
          <p:cNvSpPr/>
          <p:nvPr/>
        </p:nvSpPr>
        <p:spPr bwMode="auto">
          <a:xfrm flipH="1">
            <a:off x="20574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 flipH="1">
            <a:off x="20574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236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H="1">
            <a:off x="1371600" y="3276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236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>
            <a:endCxn id="84" idx="0"/>
          </p:cNvCxnSpPr>
          <p:nvPr/>
        </p:nvCxnSpPr>
        <p:spPr bwMode="auto">
          <a:xfrm flipH="1">
            <a:off x="1634653" y="5791200"/>
            <a:ext cx="13371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20574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25908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26670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Ellipse 80"/>
          <p:cNvSpPr/>
          <p:nvPr/>
        </p:nvSpPr>
        <p:spPr bwMode="auto">
          <a:xfrm flipH="1">
            <a:off x="27432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28194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6764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13716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85" name="Rechteck 84"/>
          <p:cNvSpPr/>
          <p:nvPr/>
        </p:nvSpPr>
        <p:spPr bwMode="auto">
          <a:xfrm>
            <a:off x="26670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Ellipse 85"/>
          <p:cNvSpPr/>
          <p:nvPr/>
        </p:nvSpPr>
        <p:spPr bwMode="auto">
          <a:xfrm flipH="1">
            <a:off x="27432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>
            <a:off x="28194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>
            <a:stCxn id="97" idx="0"/>
          </p:cNvCxnSpPr>
          <p:nvPr/>
        </p:nvCxnSpPr>
        <p:spPr bwMode="auto">
          <a:xfrm>
            <a:off x="19050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echteck 88"/>
          <p:cNvSpPr/>
          <p:nvPr/>
        </p:nvSpPr>
        <p:spPr bwMode="auto">
          <a:xfrm>
            <a:off x="1676400" y="3429000"/>
            <a:ext cx="914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Rechteck 89"/>
          <p:cNvSpPr/>
          <p:nvPr/>
        </p:nvSpPr>
        <p:spPr bwMode="auto">
          <a:xfrm>
            <a:off x="1447800" y="3200400"/>
            <a:ext cx="17526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Rechteck 90"/>
          <p:cNvSpPr/>
          <p:nvPr/>
        </p:nvSpPr>
        <p:spPr bwMode="auto">
          <a:xfrm>
            <a:off x="1600200" y="3352800"/>
            <a:ext cx="14478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2" name="Gruppieren 91"/>
          <p:cNvGrpSpPr/>
          <p:nvPr/>
        </p:nvGrpSpPr>
        <p:grpSpPr>
          <a:xfrm>
            <a:off x="1752600" y="3352800"/>
            <a:ext cx="762000" cy="1066800"/>
            <a:chOff x="457200" y="3200400"/>
            <a:chExt cx="762000" cy="1066800"/>
          </a:xfrm>
        </p:grpSpPr>
        <p:sp>
          <p:nvSpPr>
            <p:cNvPr id="93" name="Ellipse 92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4" name="Ellipse 93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5" name="Rechteck 94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6" name="Rechteck 95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7" name="Ellipse 96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8" name="Ellipse 97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99" name="Textfeld 98"/>
          <p:cNvSpPr txBox="1"/>
          <p:nvPr/>
        </p:nvSpPr>
        <p:spPr>
          <a:xfrm>
            <a:off x="4648200" y="25146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INV_2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5715000" y="3276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56388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" name="Gruppieren 101"/>
          <p:cNvGrpSpPr/>
          <p:nvPr/>
        </p:nvGrpSpPr>
        <p:grpSpPr>
          <a:xfrm flipH="1">
            <a:off x="5105400" y="4953000"/>
            <a:ext cx="762000" cy="762000"/>
            <a:chOff x="6629400" y="3200400"/>
            <a:chExt cx="762000" cy="762000"/>
          </a:xfrm>
        </p:grpSpPr>
        <p:sp>
          <p:nvSpPr>
            <p:cNvPr id="103" name="Rechteck 102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4" name="Rechteck 103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5" name="Ellipse 104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6" name="Ellipse 105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7" name="Rechteck 106"/>
          <p:cNvSpPr/>
          <p:nvPr/>
        </p:nvSpPr>
        <p:spPr bwMode="auto">
          <a:xfrm flipH="1">
            <a:off x="54102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 flipH="1">
            <a:off x="54102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57150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>
            <a:off x="44196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 flipH="1">
            <a:off x="57150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H="1">
            <a:off x="4267200" y="5791200"/>
            <a:ext cx="20574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4102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hteck 113"/>
          <p:cNvSpPr/>
          <p:nvPr/>
        </p:nvSpPr>
        <p:spPr bwMode="auto">
          <a:xfrm>
            <a:off x="5943600" y="51054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6019800" y="3886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 flipH="1">
            <a:off x="6096000" y="3962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1722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5029200" y="2819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4724400" y="57912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60198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Ellipse 120"/>
          <p:cNvSpPr/>
          <p:nvPr/>
        </p:nvSpPr>
        <p:spPr bwMode="auto">
          <a:xfrm flipH="1">
            <a:off x="6096000" y="5257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2" name="Gerade Verbindung 121"/>
          <p:cNvCxnSpPr/>
          <p:nvPr/>
        </p:nvCxnSpPr>
        <p:spPr bwMode="auto">
          <a:xfrm>
            <a:off x="61722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>
            <a:stCxn id="132" idx="0"/>
          </p:cNvCxnSpPr>
          <p:nvPr/>
        </p:nvCxnSpPr>
        <p:spPr bwMode="auto">
          <a:xfrm>
            <a:off x="5257800" y="3657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4572000" y="3429000"/>
            <a:ext cx="1371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Rechteck 124"/>
          <p:cNvSpPr/>
          <p:nvPr/>
        </p:nvSpPr>
        <p:spPr bwMode="auto">
          <a:xfrm>
            <a:off x="4267200" y="3200400"/>
            <a:ext cx="2286000" cy="1219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Rechteck 125"/>
          <p:cNvSpPr/>
          <p:nvPr/>
        </p:nvSpPr>
        <p:spPr bwMode="auto">
          <a:xfrm>
            <a:off x="4495800" y="3352800"/>
            <a:ext cx="1905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7" name="Gruppieren 126"/>
          <p:cNvGrpSpPr/>
          <p:nvPr/>
        </p:nvGrpSpPr>
        <p:grpSpPr>
          <a:xfrm>
            <a:off x="5105400" y="3352800"/>
            <a:ext cx="762000" cy="1066800"/>
            <a:chOff x="457200" y="3200400"/>
            <a:chExt cx="762000" cy="1066800"/>
          </a:xfrm>
        </p:grpSpPr>
        <p:sp>
          <p:nvSpPr>
            <p:cNvPr id="128" name="Ellipse 127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9" name="Ellipse 128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0" name="Rechteck 129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Rechteck 130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2" name="Ellipse 131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3" name="Ellipse 132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4" name="Gruppieren 133"/>
          <p:cNvGrpSpPr/>
          <p:nvPr/>
        </p:nvGrpSpPr>
        <p:grpSpPr>
          <a:xfrm>
            <a:off x="4648200" y="3352800"/>
            <a:ext cx="762000" cy="1066800"/>
            <a:chOff x="457200" y="3200400"/>
            <a:chExt cx="762000" cy="1066800"/>
          </a:xfrm>
        </p:grpSpPr>
        <p:sp>
          <p:nvSpPr>
            <p:cNvPr id="135" name="Ellipse 134"/>
            <p:cNvSpPr/>
            <p:nvPr/>
          </p:nvSpPr>
          <p:spPr bwMode="auto">
            <a:xfrm flipH="1">
              <a:off x="5334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6" name="Ellipse 135"/>
            <p:cNvSpPr/>
            <p:nvPr/>
          </p:nvSpPr>
          <p:spPr bwMode="auto">
            <a:xfrm flipH="1">
              <a:off x="990600" y="38100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7" name="Rechteck 136"/>
            <p:cNvSpPr/>
            <p:nvPr/>
          </p:nvSpPr>
          <p:spPr bwMode="auto">
            <a:xfrm flipH="1">
              <a:off x="457200" y="3429000"/>
              <a:ext cx="7620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Rechteck 137"/>
            <p:cNvSpPr/>
            <p:nvPr/>
          </p:nvSpPr>
          <p:spPr bwMode="auto">
            <a:xfrm flipH="1">
              <a:off x="762000" y="3200400"/>
              <a:ext cx="152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9" name="Ellipse 138"/>
            <p:cNvSpPr/>
            <p:nvPr/>
          </p:nvSpPr>
          <p:spPr bwMode="auto">
            <a:xfrm flipH="1">
              <a:off x="5334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Ellipse 139"/>
            <p:cNvSpPr/>
            <p:nvPr/>
          </p:nvSpPr>
          <p:spPr bwMode="auto">
            <a:xfrm flipH="1">
              <a:off x="990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1" name="Rechteck 140"/>
          <p:cNvSpPr/>
          <p:nvPr/>
        </p:nvSpPr>
        <p:spPr bwMode="auto">
          <a:xfrm flipH="1">
            <a:off x="4953000" y="44196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2" name="Ellipse 141"/>
          <p:cNvSpPr/>
          <p:nvPr/>
        </p:nvSpPr>
        <p:spPr bwMode="auto">
          <a:xfrm flipH="1">
            <a:off x="49530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142"/>
          <p:cNvCxnSpPr/>
          <p:nvPr/>
        </p:nvCxnSpPr>
        <p:spPr bwMode="auto">
          <a:xfrm>
            <a:off x="4953000" y="4572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4" name="Gruppieren 143"/>
          <p:cNvGrpSpPr/>
          <p:nvPr/>
        </p:nvGrpSpPr>
        <p:grpSpPr>
          <a:xfrm flipH="1">
            <a:off x="4648200" y="4953000"/>
            <a:ext cx="762000" cy="762000"/>
            <a:chOff x="6629400" y="3200400"/>
            <a:chExt cx="762000" cy="762000"/>
          </a:xfrm>
        </p:grpSpPr>
        <p:sp>
          <p:nvSpPr>
            <p:cNvPr id="145" name="Rechteck 144"/>
            <p:cNvSpPr/>
            <p:nvPr/>
          </p:nvSpPr>
          <p:spPr bwMode="auto">
            <a:xfrm>
              <a:off x="6629400" y="3429000"/>
              <a:ext cx="7620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6" name="Rechteck 145"/>
            <p:cNvSpPr/>
            <p:nvPr/>
          </p:nvSpPr>
          <p:spPr bwMode="auto">
            <a:xfrm>
              <a:off x="6934200" y="3200400"/>
              <a:ext cx="152400" cy="76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7" name="Ellipse 146"/>
            <p:cNvSpPr/>
            <p:nvPr/>
          </p:nvSpPr>
          <p:spPr bwMode="auto">
            <a:xfrm>
              <a:off x="71628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8" name="Ellipse 147"/>
            <p:cNvSpPr/>
            <p:nvPr/>
          </p:nvSpPr>
          <p:spPr bwMode="auto">
            <a:xfrm>
              <a:off x="6705600" y="3505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49" name="Gerade Verbindung 148"/>
          <p:cNvCxnSpPr/>
          <p:nvPr/>
        </p:nvCxnSpPr>
        <p:spPr bwMode="auto">
          <a:xfrm flipH="1">
            <a:off x="48006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4800600" y="3276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8271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434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9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 smtClean="0"/>
              <a:t>Beispiel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pSp>
        <p:nvGrpSpPr>
          <p:cNvPr id="42" name="Gruppieren 41"/>
          <p:cNvGrpSpPr/>
          <p:nvPr/>
        </p:nvGrpSpPr>
        <p:grpSpPr>
          <a:xfrm>
            <a:off x="4267200" y="4114800"/>
            <a:ext cx="533400" cy="762000"/>
            <a:chOff x="1600200" y="4419600"/>
            <a:chExt cx="533400" cy="762000"/>
          </a:xfrm>
        </p:grpSpPr>
        <p:sp>
          <p:nvSpPr>
            <p:cNvPr id="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2" name="Gerade Verbindung 51"/>
          <p:cNvCxnSpPr/>
          <p:nvPr/>
        </p:nvCxnSpPr>
        <p:spPr bwMode="auto">
          <a:xfrm>
            <a:off x="42672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4267200" y="27432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4191000" y="24662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4322503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57" name="Gruppieren 56"/>
          <p:cNvGrpSpPr/>
          <p:nvPr/>
        </p:nvGrpSpPr>
        <p:grpSpPr>
          <a:xfrm>
            <a:off x="4267200" y="3352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47" name="Rechteck 14346"/>
          <p:cNvSpPr/>
          <p:nvPr/>
        </p:nvSpPr>
        <p:spPr bwMode="auto">
          <a:xfrm>
            <a:off x="4724400" y="29718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14348"/>
          <p:cNvCxnSpPr>
            <a:stCxn id="14347" idx="0"/>
          </p:cNvCxnSpPr>
          <p:nvPr/>
        </p:nvCxnSpPr>
        <p:spPr bwMode="auto">
          <a:xfrm flipV="1">
            <a:off x="48006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14350"/>
          <p:cNvCxnSpPr/>
          <p:nvPr/>
        </p:nvCxnSpPr>
        <p:spPr bwMode="auto">
          <a:xfrm flipV="1">
            <a:off x="4267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4267200" y="2743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5" name="Gerade Verbindung mit Pfeil 14354"/>
          <p:cNvCxnSpPr/>
          <p:nvPr/>
        </p:nvCxnSpPr>
        <p:spPr bwMode="auto">
          <a:xfrm flipV="1">
            <a:off x="50292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6" name="Textfeld 14355"/>
          <p:cNvSpPr txBox="1"/>
          <p:nvPr/>
        </p:nvSpPr>
        <p:spPr>
          <a:xfrm>
            <a:off x="5029200" y="4343400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~VDD-</a:t>
            </a:r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038600" y="4495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3733800" y="3733800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EIN/AUS?</a:t>
            </a:r>
            <a:endParaRPr lang="de-DE" dirty="0"/>
          </a:p>
        </p:txBody>
      </p:sp>
      <p:cxnSp>
        <p:nvCxnSpPr>
          <p:cNvPr id="27" name="Gerade Verbindung mit Pfeil 26"/>
          <p:cNvCxnSpPr/>
          <p:nvPr/>
        </p:nvCxnSpPr>
        <p:spPr bwMode="auto">
          <a:xfrm flipH="1">
            <a:off x="4876800" y="3429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5105400" y="3124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4572000" y="4343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4572000" y="35814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800600" y="2895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  <p:cxnSp>
        <p:nvCxnSpPr>
          <p:cNvPr id="22" name="Gerade Verbindung 30"/>
          <p:cNvCxnSpPr/>
          <p:nvPr/>
        </p:nvCxnSpPr>
        <p:spPr bwMode="auto">
          <a:xfrm>
            <a:off x="4800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31"/>
          <p:cNvCxnSpPr/>
          <p:nvPr/>
        </p:nvCxnSpPr>
        <p:spPr bwMode="auto">
          <a:xfrm>
            <a:off x="6248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Ellipse 23"/>
          <p:cNvSpPr/>
          <p:nvPr/>
        </p:nvSpPr>
        <p:spPr bwMode="auto">
          <a:xfrm>
            <a:off x="6248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Gleichschenkliges Dreieck 24"/>
          <p:cNvSpPr/>
          <p:nvPr/>
        </p:nvSpPr>
        <p:spPr bwMode="auto">
          <a:xfrm rot="5400000">
            <a:off x="49530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30"/>
          <p:cNvCxnSpPr/>
          <p:nvPr/>
        </p:nvCxnSpPr>
        <p:spPr bwMode="auto">
          <a:xfrm>
            <a:off x="2590800" y="20574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5448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71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39"/>
          <p:cNvCxnSpPr/>
          <p:nvPr/>
        </p:nvCxnSpPr>
        <p:spPr bwMode="auto">
          <a:xfrm>
            <a:off x="3962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Ellipse 171"/>
          <p:cNvSpPr/>
          <p:nvPr/>
        </p:nvSpPr>
        <p:spPr bwMode="auto">
          <a:xfrm>
            <a:off x="3962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Gleichschenkliges Dreieck 172"/>
          <p:cNvSpPr/>
          <p:nvPr/>
        </p:nvSpPr>
        <p:spPr bwMode="auto">
          <a:xfrm rot="5400000">
            <a:off x="32004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4" name="Gerade Verbindung 25"/>
          <p:cNvCxnSpPr/>
          <p:nvPr/>
        </p:nvCxnSpPr>
        <p:spPr bwMode="auto">
          <a:xfrm>
            <a:off x="4724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26"/>
          <p:cNvCxnSpPr/>
          <p:nvPr/>
        </p:nvCxnSpPr>
        <p:spPr bwMode="auto">
          <a:xfrm>
            <a:off x="6172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Ellipse 175"/>
          <p:cNvSpPr/>
          <p:nvPr/>
        </p:nvSpPr>
        <p:spPr bwMode="auto">
          <a:xfrm>
            <a:off x="6172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Gleichschenkliges Dreieck 176"/>
          <p:cNvSpPr/>
          <p:nvPr/>
        </p:nvSpPr>
        <p:spPr bwMode="auto">
          <a:xfrm rot="5400000">
            <a:off x="51846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31242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5435848" y="1905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95800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6510253" y="2133600"/>
            <a:ext cx="307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Ti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72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39"/>
          <p:cNvCxnSpPr/>
          <p:nvPr/>
        </p:nvCxnSpPr>
        <p:spPr bwMode="auto">
          <a:xfrm>
            <a:off x="3962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Ellipse 171"/>
          <p:cNvSpPr/>
          <p:nvPr/>
        </p:nvSpPr>
        <p:spPr bwMode="auto">
          <a:xfrm>
            <a:off x="3962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Gleichschenkliges Dreieck 172"/>
          <p:cNvSpPr/>
          <p:nvPr/>
        </p:nvSpPr>
        <p:spPr bwMode="auto">
          <a:xfrm rot="5400000">
            <a:off x="32004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4" name="Gerade Verbindung 25"/>
          <p:cNvCxnSpPr/>
          <p:nvPr/>
        </p:nvCxnSpPr>
        <p:spPr bwMode="auto">
          <a:xfrm>
            <a:off x="4724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26"/>
          <p:cNvCxnSpPr/>
          <p:nvPr/>
        </p:nvCxnSpPr>
        <p:spPr bwMode="auto">
          <a:xfrm>
            <a:off x="6172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Ellipse 175"/>
          <p:cNvSpPr/>
          <p:nvPr/>
        </p:nvSpPr>
        <p:spPr bwMode="auto">
          <a:xfrm>
            <a:off x="6172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Gleichschenkliges Dreieck 176"/>
          <p:cNvSpPr/>
          <p:nvPr/>
        </p:nvSpPr>
        <p:spPr bwMode="auto">
          <a:xfrm rot="5400000">
            <a:off x="51846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31242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5435848" y="1905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95800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6510253" y="2133600"/>
            <a:ext cx="307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Ti</a:t>
            </a:r>
            <a:endParaRPr lang="de-DE" dirty="0"/>
          </a:p>
        </p:txBody>
      </p:sp>
      <p:sp>
        <p:nvSpPr>
          <p:cNvPr id="29" name="Inhaltsplatzhalter 2"/>
          <p:cNvSpPr txBox="1">
            <a:spLocks/>
          </p:cNvSpPr>
          <p:nvPr/>
        </p:nvSpPr>
        <p:spPr bwMode="auto">
          <a:xfrm>
            <a:off x="457200" y="2971800"/>
            <a:ext cx="8229600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dirty="0" err="1"/>
              <a:t>Tgesamt</a:t>
            </a:r>
            <a:r>
              <a:rPr lang="de-DE" sz="1800" dirty="0"/>
              <a:t> = Summe (</a:t>
            </a:r>
            <a:r>
              <a:rPr lang="de-DE" sz="1800" dirty="0" err="1"/>
              <a:t>Ti</a:t>
            </a:r>
            <a:r>
              <a:rPr lang="de-DE" sz="1800" dirty="0" smtClean="0"/>
              <a:t>)</a:t>
            </a:r>
          </a:p>
          <a:p>
            <a:r>
              <a:rPr lang="de-DE" sz="1800" dirty="0" err="1"/>
              <a:t>Ti</a:t>
            </a:r>
            <a:r>
              <a:rPr lang="de-DE" sz="1800" dirty="0"/>
              <a:t> = Alpha x </a:t>
            </a:r>
            <a:r>
              <a:rPr lang="de-DE" sz="1800" dirty="0" smtClean="0"/>
              <a:t>W(i+1) L(i+1)/</a:t>
            </a:r>
            <a:r>
              <a:rPr lang="de-DE" sz="1800" dirty="0" err="1" smtClean="0"/>
              <a:t>Wi</a:t>
            </a:r>
            <a:r>
              <a:rPr lang="de-DE" sz="1800" dirty="0" smtClean="0"/>
              <a:t>/Li = </a:t>
            </a:r>
            <a:r>
              <a:rPr lang="de-DE" sz="1800" dirty="0"/>
              <a:t>Alpha x </a:t>
            </a:r>
            <a:r>
              <a:rPr lang="de-DE" sz="1800" dirty="0" smtClean="0"/>
              <a:t>W(i+1)/</a:t>
            </a:r>
            <a:r>
              <a:rPr lang="de-DE" sz="1800" dirty="0" err="1" smtClean="0"/>
              <a:t>Wi</a:t>
            </a:r>
            <a:endParaRPr lang="de-DE" sz="1800" dirty="0" smtClean="0"/>
          </a:p>
          <a:p>
            <a:r>
              <a:rPr lang="de-DE" sz="1800" dirty="0" smtClean="0"/>
              <a:t>-&gt; </a:t>
            </a:r>
            <a:r>
              <a:rPr lang="de-DE" sz="1800" dirty="0"/>
              <a:t>Produkt (</a:t>
            </a:r>
            <a:r>
              <a:rPr lang="de-DE" sz="1800" dirty="0" err="1"/>
              <a:t>Ti</a:t>
            </a:r>
            <a:r>
              <a:rPr lang="de-DE" sz="1800" dirty="0"/>
              <a:t>) = Alpha^(N) </a:t>
            </a:r>
            <a:r>
              <a:rPr lang="de-DE" sz="1800" dirty="0" smtClean="0"/>
              <a:t>WN/W0</a:t>
            </a:r>
            <a:endParaRPr lang="en-US" sz="1800" dirty="0"/>
          </a:p>
          <a:p>
            <a:r>
              <a:rPr lang="en-US" sz="1800" dirty="0" err="1"/>
              <a:t>Verfahren</a:t>
            </a:r>
            <a:r>
              <a:rPr lang="en-US" sz="1800" dirty="0"/>
              <a:t> der </a:t>
            </a:r>
            <a:r>
              <a:rPr lang="en-US" sz="1800" dirty="0" smtClean="0"/>
              <a:t>Lagrange-</a:t>
            </a:r>
            <a:r>
              <a:rPr lang="en-US" sz="1800" dirty="0" err="1" smtClean="0"/>
              <a:t>Multiplikatoren</a:t>
            </a:r>
            <a:endParaRPr lang="en-US" sz="1800" dirty="0" smtClean="0"/>
          </a:p>
          <a:p>
            <a:r>
              <a:rPr lang="en-US" sz="1800" dirty="0" smtClean="0"/>
              <a:t>-&gt; </a:t>
            </a:r>
          </a:p>
          <a:p>
            <a:r>
              <a:rPr lang="en-US" sz="1800" dirty="0" err="1" smtClean="0"/>
              <a:t>Ti</a:t>
            </a:r>
            <a:r>
              <a:rPr lang="en-US" sz="1800" dirty="0" smtClean="0"/>
              <a:t> = T = </a:t>
            </a:r>
            <a:r>
              <a:rPr lang="de-DE" sz="1800" dirty="0"/>
              <a:t>Alpha K^(1/N</a:t>
            </a:r>
            <a:r>
              <a:rPr lang="de-DE" sz="1800" dirty="0" smtClean="0"/>
              <a:t>); K = WN/W0</a:t>
            </a:r>
          </a:p>
          <a:p>
            <a:r>
              <a:rPr lang="de-DE" sz="1800" dirty="0" smtClean="0"/>
              <a:t>…</a:t>
            </a:r>
            <a:endParaRPr lang="en-US" sz="1800" dirty="0"/>
          </a:p>
          <a:p>
            <a:r>
              <a:rPr lang="de-DE" sz="1800" dirty="0"/>
              <a:t>N = </a:t>
            </a:r>
            <a:r>
              <a:rPr lang="de-DE" sz="1800" dirty="0" err="1"/>
              <a:t>ln</a:t>
            </a:r>
            <a:r>
              <a:rPr lang="de-DE" sz="1800" dirty="0"/>
              <a:t>(K)</a:t>
            </a:r>
            <a:endParaRPr lang="en-US" sz="1800" dirty="0"/>
          </a:p>
          <a:p>
            <a:r>
              <a:rPr lang="en-US" sz="1800" dirty="0" smtClean="0"/>
              <a:t>T = Alpha e -&gt; </a:t>
            </a:r>
            <a:r>
              <a:rPr lang="de-DE" sz="1800" dirty="0"/>
              <a:t>W(i+1)/</a:t>
            </a:r>
            <a:r>
              <a:rPr lang="de-DE" sz="1800" dirty="0" err="1" smtClean="0"/>
              <a:t>Wi</a:t>
            </a:r>
            <a:r>
              <a:rPr lang="de-DE" sz="1800" dirty="0" smtClean="0"/>
              <a:t> = e</a:t>
            </a:r>
            <a:endParaRPr lang="de-DE" sz="1800" dirty="0"/>
          </a:p>
          <a:p>
            <a:endParaRPr lang="en-US" sz="1800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7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89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73</a:t>
            </a:fld>
            <a:endParaRPr lang="de-DE" altLang="de-DE"/>
          </a:p>
        </p:txBody>
      </p:sp>
      <p:cxnSp>
        <p:nvCxnSpPr>
          <p:cNvPr id="166" name="Gerade Verbindung 38"/>
          <p:cNvCxnSpPr/>
          <p:nvPr/>
        </p:nvCxnSpPr>
        <p:spPr bwMode="auto">
          <a:xfrm>
            <a:off x="304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9"/>
          <p:cNvCxnSpPr/>
          <p:nvPr/>
        </p:nvCxnSpPr>
        <p:spPr bwMode="auto">
          <a:xfrm>
            <a:off x="1752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Ellipse 167"/>
          <p:cNvSpPr/>
          <p:nvPr/>
        </p:nvSpPr>
        <p:spPr bwMode="auto">
          <a:xfrm>
            <a:off x="17526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Gleichschenkliges Dreieck 168"/>
          <p:cNvSpPr/>
          <p:nvPr/>
        </p:nvSpPr>
        <p:spPr bwMode="auto">
          <a:xfrm rot="5400000">
            <a:off x="9906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0" name="Gerade Verbindung 38"/>
          <p:cNvCxnSpPr/>
          <p:nvPr/>
        </p:nvCxnSpPr>
        <p:spPr bwMode="auto">
          <a:xfrm>
            <a:off x="25146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39"/>
          <p:cNvCxnSpPr/>
          <p:nvPr/>
        </p:nvCxnSpPr>
        <p:spPr bwMode="auto">
          <a:xfrm>
            <a:off x="3962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Ellipse 171"/>
          <p:cNvSpPr/>
          <p:nvPr/>
        </p:nvSpPr>
        <p:spPr bwMode="auto">
          <a:xfrm>
            <a:off x="39624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Gleichschenkliges Dreieck 172"/>
          <p:cNvSpPr/>
          <p:nvPr/>
        </p:nvSpPr>
        <p:spPr bwMode="auto">
          <a:xfrm rot="5400000">
            <a:off x="3200400" y="1600200"/>
            <a:ext cx="6096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4" name="Gerade Verbindung 25"/>
          <p:cNvCxnSpPr/>
          <p:nvPr/>
        </p:nvCxnSpPr>
        <p:spPr bwMode="auto">
          <a:xfrm>
            <a:off x="4724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26"/>
          <p:cNvCxnSpPr/>
          <p:nvPr/>
        </p:nvCxnSpPr>
        <p:spPr bwMode="auto">
          <a:xfrm>
            <a:off x="6172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Ellipse 175"/>
          <p:cNvSpPr/>
          <p:nvPr/>
        </p:nvSpPr>
        <p:spPr bwMode="auto">
          <a:xfrm>
            <a:off x="6172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Gleichschenkliges Dreieck 176"/>
          <p:cNvSpPr/>
          <p:nvPr/>
        </p:nvSpPr>
        <p:spPr bwMode="auto">
          <a:xfrm rot="5400000">
            <a:off x="51846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30"/>
          <p:cNvCxnSpPr/>
          <p:nvPr/>
        </p:nvCxnSpPr>
        <p:spPr bwMode="auto">
          <a:xfrm>
            <a:off x="7010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31"/>
          <p:cNvCxnSpPr/>
          <p:nvPr/>
        </p:nvCxnSpPr>
        <p:spPr bwMode="auto">
          <a:xfrm>
            <a:off x="84582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Ellipse 179"/>
          <p:cNvSpPr/>
          <p:nvPr/>
        </p:nvSpPr>
        <p:spPr bwMode="auto">
          <a:xfrm>
            <a:off x="84582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Gleichschenkliges Dreieck 180"/>
          <p:cNvSpPr/>
          <p:nvPr/>
        </p:nvSpPr>
        <p:spPr bwMode="auto">
          <a:xfrm rot="5400000">
            <a:off x="7162800" y="1600200"/>
            <a:ext cx="16764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Textfeld 181"/>
          <p:cNvSpPr txBox="1"/>
          <p:nvPr/>
        </p:nvSpPr>
        <p:spPr>
          <a:xfrm>
            <a:off x="9144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3124200" y="1905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5435848" y="1905000"/>
            <a:ext cx="218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7581528" y="1905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2251536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T0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95800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081849" y="2133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TN-1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6510253" y="2133600"/>
            <a:ext cx="307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Ti</a:t>
            </a:r>
            <a:endParaRPr lang="de-DE" dirty="0"/>
          </a:p>
        </p:txBody>
      </p:sp>
      <p:sp>
        <p:nvSpPr>
          <p:cNvPr id="29" name="Inhaltsplatzhalter 2"/>
          <p:cNvSpPr txBox="1">
            <a:spLocks/>
          </p:cNvSpPr>
          <p:nvPr/>
        </p:nvSpPr>
        <p:spPr bwMode="auto">
          <a:xfrm>
            <a:off x="457200" y="2971800"/>
            <a:ext cx="8229600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dirty="0" smtClean="0"/>
              <a:t>WN/W0 = 1100</a:t>
            </a:r>
          </a:p>
          <a:p>
            <a:r>
              <a:rPr lang="de-DE" sz="1800" dirty="0" smtClean="0"/>
              <a:t>N = </a:t>
            </a:r>
            <a:r>
              <a:rPr lang="de-DE" sz="1800" dirty="0" err="1" smtClean="0"/>
              <a:t>ln</a:t>
            </a:r>
            <a:r>
              <a:rPr lang="de-DE" sz="1800" dirty="0" smtClean="0"/>
              <a:t> 1100 = 7</a:t>
            </a:r>
          </a:p>
          <a:p>
            <a:r>
              <a:rPr lang="de-DE" sz="1800" dirty="0"/>
              <a:t>1x, 2.7x, 7.9x, 20x, 55x, 148x, 402x</a:t>
            </a:r>
          </a:p>
          <a:p>
            <a:endParaRPr lang="en-US" sz="1800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0" y="1371600"/>
            <a:ext cx="2209800" cy="1447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7010399" y="914400"/>
            <a:ext cx="2102963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524000" y="10668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1FF</a:t>
            </a:r>
            <a:endParaRPr lang="en-US" dirty="0"/>
          </a:p>
        </p:txBody>
      </p:sp>
      <p:sp>
        <p:nvSpPr>
          <p:cNvPr id="33" name="Textfeld 32"/>
          <p:cNvSpPr txBox="1"/>
          <p:nvPr/>
        </p:nvSpPr>
        <p:spPr>
          <a:xfrm>
            <a:off x="7285755" y="32766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1100 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4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Flip-Flop - Funktionsweise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282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Sequenzschaltungen</a:t>
            </a:r>
          </a:p>
          <a:p>
            <a:r>
              <a:rPr lang="de-DE" dirty="0" smtClean="0"/>
              <a:t>S. Vorlesung 1 – </a:t>
            </a:r>
            <a:r>
              <a:rPr lang="de-DE" dirty="0" err="1" smtClean="0"/>
              <a:t>Latch</a:t>
            </a:r>
            <a:r>
              <a:rPr lang="de-DE" dirty="0" smtClean="0"/>
              <a:t> und Flip-Flop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– speichert ein </a:t>
            </a:r>
            <a:r>
              <a:rPr lang="de-DE" dirty="0"/>
              <a:t>Eingangsniveau </a:t>
            </a:r>
            <a:r>
              <a:rPr lang="de-DE" dirty="0" smtClean="0"/>
              <a:t>(auf </a:t>
            </a:r>
            <a:r>
              <a:rPr lang="de-DE" dirty="0"/>
              <a:t>einem </a:t>
            </a:r>
            <a:r>
              <a:rPr lang="de-DE" dirty="0" smtClean="0"/>
              <a:t>Kondensator) wenn Load </a:t>
            </a:r>
            <a:r>
              <a:rPr lang="de-DE" dirty="0"/>
              <a:t>Signal </a:t>
            </a:r>
            <a:r>
              <a:rPr lang="de-DE" dirty="0" smtClean="0"/>
              <a:t>= 1. Wenn Load = 0, der Zustand bleibt erhalten</a:t>
            </a:r>
          </a:p>
          <a:p>
            <a:r>
              <a:rPr lang="de-DE" dirty="0" smtClean="0"/>
              <a:t>Flip-Flop – 2 </a:t>
            </a:r>
            <a:r>
              <a:rPr lang="de-DE" dirty="0" err="1" smtClean="0"/>
              <a:t>Latch</a:t>
            </a:r>
            <a:r>
              <a:rPr lang="de-DE" dirty="0" smtClean="0"/>
              <a:t>-es in Reihe</a:t>
            </a:r>
          </a:p>
          <a:p>
            <a:r>
              <a:rPr lang="de-DE" dirty="0" smtClean="0"/>
              <a:t>Der Eingangswert </a:t>
            </a:r>
            <a:r>
              <a:rPr lang="de-DE" dirty="0"/>
              <a:t>D </a:t>
            </a:r>
            <a:r>
              <a:rPr lang="de-DE" dirty="0" smtClean="0"/>
              <a:t>wird im </a:t>
            </a:r>
            <a:r>
              <a:rPr lang="de-DE" dirty="0"/>
              <a:t>Moment der </a:t>
            </a:r>
            <a:r>
              <a:rPr lang="de-DE" dirty="0" smtClean="0"/>
              <a:t>steigenden </a:t>
            </a:r>
            <a:r>
              <a:rPr lang="de-DE" dirty="0"/>
              <a:t>Talkflanke </a:t>
            </a:r>
            <a:r>
              <a:rPr lang="de-DE" dirty="0" smtClean="0"/>
              <a:t>gespeichert</a:t>
            </a:r>
          </a:p>
          <a:p>
            <a:r>
              <a:rPr lang="de-DE" dirty="0"/>
              <a:t>Spätere Änderungen am D-Eingang haben keine Wirkung auf den Ausgang bis zur nächsten Taktflanke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75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9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828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46482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34290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44958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74676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hteck 59"/>
          <p:cNvSpPr/>
          <p:nvPr/>
        </p:nvSpPr>
        <p:spPr bwMode="auto">
          <a:xfrm>
            <a:off x="62484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3152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18288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hteck 64"/>
          <p:cNvSpPr/>
          <p:nvPr/>
        </p:nvSpPr>
        <p:spPr bwMode="auto">
          <a:xfrm>
            <a:off x="609600" y="51054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1336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echteck 68"/>
          <p:cNvSpPr/>
          <p:nvPr/>
        </p:nvSpPr>
        <p:spPr bwMode="auto">
          <a:xfrm>
            <a:off x="4648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3429000" y="5715000"/>
            <a:ext cx="1219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74676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248400" y="5715000"/>
            <a:ext cx="1600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hteck 77"/>
          <p:cNvSpPr/>
          <p:nvPr/>
        </p:nvSpPr>
        <p:spPr bwMode="auto">
          <a:xfrm>
            <a:off x="7772400" y="5715000"/>
            <a:ext cx="76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49530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5211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3914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3152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8000999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2286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6624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51816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324600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924800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17526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7526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4958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453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357392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981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5908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5334000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6" name="Freihandform 5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886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mit Pfeil 142"/>
          <p:cNvCxnSpPr/>
          <p:nvPr/>
        </p:nvCxnSpPr>
        <p:spPr bwMode="auto">
          <a:xfrm>
            <a:off x="2209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mit Pfeil 143"/>
          <p:cNvCxnSpPr/>
          <p:nvPr/>
        </p:nvCxnSpPr>
        <p:spPr bwMode="auto">
          <a:xfrm rot="10800000">
            <a:off x="4495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mit Pfeil 144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6358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78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492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6764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2860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105400"/>
            <a:ext cx="304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71" name="Freihandform 70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5290033" y="38862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Nicht OK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5540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>
            <a:off x="16764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>
            <a:off x="50292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5581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besser </a:t>
            </a:r>
            <a:r>
              <a:rPr lang="de-DE" dirty="0"/>
              <a:t>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ODER – Gate mit NMOS-en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66" name="Gruppieren 65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6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7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6" name="Gerade Verbindung 7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feld 7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85" name="Gruppieren 84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4" name="Rechteck 93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>
            <a:stCxn id="94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>
            <a:endCxn id="94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4209551" y="3685401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-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22098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24384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>
            <a:endCxn id="92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 Verbindung 14343"/>
          <p:cNvCxnSpPr>
            <a:stCxn id="73" idx="0"/>
            <a:endCxn id="92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14" name="Gerade Verbindung 113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85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r>
              <a:rPr lang="de-DE" dirty="0"/>
              <a:t>NMOS Transistoren </a:t>
            </a:r>
            <a:r>
              <a:rPr lang="de-DE" dirty="0" smtClean="0"/>
              <a:t>leiten </a:t>
            </a:r>
            <a:r>
              <a:rPr lang="de-DE" dirty="0"/>
              <a:t>besser wenn ihre Source-Kontakte an GND angeschlossen werden</a:t>
            </a:r>
            <a:r>
              <a:rPr lang="de-DE" dirty="0" smtClean="0"/>
              <a:t>.</a:t>
            </a:r>
          </a:p>
          <a:p>
            <a:r>
              <a:rPr lang="de-DE" dirty="0"/>
              <a:t>ODER – Gate mit </a:t>
            </a:r>
            <a:r>
              <a:rPr lang="de-DE" dirty="0" smtClean="0"/>
              <a:t>NMOS-en: Der Ausgang erreicht logische 1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47" name="Gruppieren 46"/>
          <p:cNvGrpSpPr/>
          <p:nvPr/>
        </p:nvGrpSpPr>
        <p:grpSpPr>
          <a:xfrm>
            <a:off x="2438400" y="2438400"/>
            <a:ext cx="533400" cy="762000"/>
            <a:chOff x="1600200" y="4419600"/>
            <a:chExt cx="533400" cy="762000"/>
          </a:xfrm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6" name="Gerade Verbindung 55"/>
          <p:cNvCxnSpPr/>
          <p:nvPr/>
        </p:nvCxnSpPr>
        <p:spPr bwMode="auto">
          <a:xfrm>
            <a:off x="2133600" y="4876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667000" y="2438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886200" y="2133600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3810000" y="4876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438400"/>
            <a:ext cx="533400" cy="762000"/>
            <a:chOff x="1600200" y="4419600"/>
            <a:chExt cx="533400" cy="762000"/>
          </a:xfrm>
        </p:grpSpPr>
        <p:sp>
          <p:nvSpPr>
            <p:cNvPr id="6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2" name="Rechteck 81"/>
          <p:cNvSpPr/>
          <p:nvPr/>
        </p:nvSpPr>
        <p:spPr bwMode="auto">
          <a:xfrm>
            <a:off x="4191000" y="4191000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>
            <a:stCxn id="82" idx="0"/>
          </p:cNvCxnSpPr>
          <p:nvPr/>
        </p:nvCxn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>
            <a:endCxn id="82" idx="2"/>
          </p:cNvCxnSpPr>
          <p:nvPr/>
        </p:nvCxnSpPr>
        <p:spPr bwMode="auto">
          <a:xfrm flipV="1">
            <a:off x="4267200" y="457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4251996" y="3685401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VDD-</a:t>
            </a:r>
            <a:r>
              <a:rPr lang="de-DE" dirty="0" err="1" smtClean="0"/>
              <a:t>Vth</a:t>
            </a:r>
            <a:r>
              <a:rPr lang="de-DE" dirty="0" smtClean="0"/>
              <a:t> &lt;&lt; VDD </a:t>
            </a:r>
            <a:r>
              <a:rPr lang="de-DE" dirty="0" smtClean="0">
                <a:sym typeface="Wingdings" panose="05000000000000000000" pitchFamily="2" charset="2"/>
              </a:rPr>
              <a:t>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2239456" y="2514600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</a:t>
            </a:r>
            <a:endParaRPr lang="de-DE" dirty="0"/>
          </a:p>
        </p:txBody>
      </p:sp>
      <p:cxnSp>
        <p:nvCxnSpPr>
          <p:cNvPr id="101" name="Gerade Verbindung 100"/>
          <p:cNvCxnSpPr/>
          <p:nvPr/>
        </p:nvCxnSpPr>
        <p:spPr bwMode="auto">
          <a:xfrm>
            <a:off x="3733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4267200" y="3685401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2438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>
            <a:endCxn id="80" idx="0"/>
          </p:cNvCxnSpPr>
          <p:nvPr/>
        </p:nvCxnSpPr>
        <p:spPr bwMode="auto">
          <a:xfrm flipV="1">
            <a:off x="4267200" y="3200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>
            <a:stCxn id="54" idx="0"/>
            <a:endCxn id="80" idx="0"/>
          </p:cNvCxnSpPr>
          <p:nvPr/>
        </p:nvCxnSpPr>
        <p:spPr bwMode="auto">
          <a:xfrm>
            <a:off x="2971800" y="32004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3505200" y="25146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</a:t>
            </a:r>
            <a:endParaRPr lang="de-DE" dirty="0"/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3733800" y="2819400"/>
            <a:ext cx="0" cy="2057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8194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T1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4114800" y="26670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69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2471</Words>
  <Application>Microsoft Office PowerPoint</Application>
  <PresentationFormat>Bildschirmpräsentation (4:3)</PresentationFormat>
  <Paragraphs>774</Paragraphs>
  <Slides>78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78</vt:i4>
      </vt:variant>
    </vt:vector>
  </HeadingPairs>
  <TitlesOfParts>
    <vt:vector size="82" baseType="lpstr">
      <vt:lpstr>Arial</vt:lpstr>
      <vt:lpstr>Wingdings</vt:lpstr>
      <vt:lpstr>SDSSMALL2_2</vt:lpstr>
      <vt:lpstr>Graph</vt:lpstr>
      <vt:lpstr>Vorlesung 3 – CMOS Schaltungen Teil 1: 9.5.2017 (Folien 1-17) Teil 2: 16.5.2017 (Folien ab 18)</vt:lpstr>
      <vt:lpstr>PowerPoint-Präsentation</vt:lpstr>
      <vt:lpstr>…</vt:lpstr>
      <vt:lpstr>PowerPoint-Präsentation</vt:lpstr>
      <vt:lpstr>PowerPoint-Präsentation</vt:lpstr>
      <vt:lpstr>Nmos leitet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Flip-Flop - Funktionsweise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1416</cp:revision>
  <dcterms:created xsi:type="dcterms:W3CDTF">2010-08-30T10:07:17Z</dcterms:created>
  <dcterms:modified xsi:type="dcterms:W3CDTF">2017-05-21T13:23:20Z</dcterms:modified>
</cp:coreProperties>
</file>